
<file path=[Content_Types].xml><?xml version="1.0" encoding="utf-8"?>
<Types xmlns="http://schemas.openxmlformats.org/package/2006/content-types">
  <Default Extension="png" ContentType="image/png"/>
  <Default Extension="jfif"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49"/>
  </p:notesMasterIdLst>
  <p:handoutMasterIdLst>
    <p:handoutMasterId r:id="rId50"/>
  </p:handoutMasterIdLst>
  <p:sldIdLst>
    <p:sldId id="256" r:id="rId5"/>
    <p:sldId id="265" r:id="rId6"/>
    <p:sldId id="258" r:id="rId7"/>
    <p:sldId id="285" r:id="rId8"/>
    <p:sldId id="302" r:id="rId9"/>
    <p:sldId id="322" r:id="rId10"/>
    <p:sldId id="323" r:id="rId11"/>
    <p:sldId id="297" r:id="rId12"/>
    <p:sldId id="298" r:id="rId13"/>
    <p:sldId id="287" r:id="rId14"/>
    <p:sldId id="295" r:id="rId15"/>
    <p:sldId id="264" r:id="rId16"/>
    <p:sldId id="266" r:id="rId17"/>
    <p:sldId id="303" r:id="rId18"/>
    <p:sldId id="305" r:id="rId19"/>
    <p:sldId id="320" r:id="rId20"/>
    <p:sldId id="306" r:id="rId21"/>
    <p:sldId id="261" r:id="rId22"/>
    <p:sldId id="321" r:id="rId23"/>
    <p:sldId id="299" r:id="rId24"/>
    <p:sldId id="304" r:id="rId25"/>
    <p:sldId id="325" r:id="rId26"/>
    <p:sldId id="300" r:id="rId27"/>
    <p:sldId id="327" r:id="rId28"/>
    <p:sldId id="326" r:id="rId29"/>
    <p:sldId id="309" r:id="rId30"/>
    <p:sldId id="278" r:id="rId31"/>
    <p:sldId id="291" r:id="rId32"/>
    <p:sldId id="328" r:id="rId33"/>
    <p:sldId id="324" r:id="rId34"/>
    <p:sldId id="307" r:id="rId35"/>
    <p:sldId id="293" r:id="rId36"/>
    <p:sldId id="292" r:id="rId37"/>
    <p:sldId id="282" r:id="rId38"/>
    <p:sldId id="310" r:id="rId39"/>
    <p:sldId id="311" r:id="rId40"/>
    <p:sldId id="312" r:id="rId41"/>
    <p:sldId id="313" r:id="rId42"/>
    <p:sldId id="314" r:id="rId43"/>
    <p:sldId id="315" r:id="rId44"/>
    <p:sldId id="317" r:id="rId45"/>
    <p:sldId id="318" r:id="rId46"/>
    <p:sldId id="319" r:id="rId47"/>
    <p:sldId id="279" r:id="rId48"/>
  </p:sldIdLst>
  <p:sldSz cx="12192000" cy="6858000"/>
  <p:notesSz cx="7010400" cy="9296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779"/>
    <a:srgbClr val="59C5EC"/>
    <a:srgbClr val="E8EFF3"/>
    <a:srgbClr val="000000"/>
    <a:srgbClr val="5A82A0"/>
    <a:srgbClr val="7B6984"/>
    <a:srgbClr val="6D3B4F"/>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315" autoAdjust="0"/>
  </p:normalViewPr>
  <p:slideViewPr>
    <p:cSldViewPr snapToGrid="0" showGuides="1">
      <p:cViewPr varScale="1">
        <p:scale>
          <a:sx n="122" d="100"/>
          <a:sy n="122" d="100"/>
        </p:scale>
        <p:origin x="108" y="560"/>
      </p:cViewPr>
      <p:guideLst/>
    </p:cSldViewPr>
  </p:slideViewPr>
  <p:notesTextViewPr>
    <p:cViewPr>
      <p:scale>
        <a:sx n="1" d="1"/>
        <a:sy n="1" d="1"/>
      </p:scale>
      <p:origin x="0" y="0"/>
    </p:cViewPr>
  </p:notesTextViewPr>
  <p:notesViewPr>
    <p:cSldViewPr snapToGrid="0" showGuides="1">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1E0C90-1D4B-4894-A52F-6A61A87821C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6FC6E43D-3065-44B8-88CF-754AF46FCB4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9846A32-BF80-4EEB-9349-9686B10A492B}" type="datetimeFigureOut">
              <a:rPr lang="en-US" smtClean="0"/>
              <a:t>12/2/2020</a:t>
            </a:fld>
            <a:endParaRPr lang="en-US" dirty="0"/>
          </a:p>
        </p:txBody>
      </p:sp>
      <p:sp>
        <p:nvSpPr>
          <p:cNvPr id="4" name="Footer Placeholder 3">
            <a:extLst>
              <a:ext uri="{FF2B5EF4-FFF2-40B4-BE49-F238E27FC236}">
                <a16:creationId xmlns:a16="http://schemas.microsoft.com/office/drawing/2014/main" id="{F0CC3A23-7175-4E59-B38B-B4E81F52132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BF400A4-4A42-4A50-BC86-D7DA38EF2AE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C642A9F-EB4A-4976-901B-F47991B5E154}" type="slidenum">
              <a:rPr lang="en-US" smtClean="0"/>
              <a:t>‹#›</a:t>
            </a:fld>
            <a:endParaRPr lang="en-US" dirty="0"/>
          </a:p>
        </p:txBody>
      </p:sp>
    </p:spTree>
    <p:extLst>
      <p:ext uri="{BB962C8B-B14F-4D97-AF65-F5344CB8AC3E}">
        <p14:creationId xmlns:p14="http://schemas.microsoft.com/office/powerpoint/2010/main" val="3437907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9CA9E41-F7BA-42D1-923E-C3B58F2FDEC1}" type="datetimeFigureOut">
              <a:rPr lang="en-US" noProof="0" smtClean="0"/>
              <a:t>12/2/2020</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DAC6CC0-914F-4A6F-B8FE-1137B7ABBBE0}" type="slidenum">
              <a:rPr lang="en-US" noProof="0" smtClean="0"/>
              <a:t>‹#›</a:t>
            </a:fld>
            <a:endParaRPr lang="en-US" noProof="0" dirty="0"/>
          </a:p>
        </p:txBody>
      </p:sp>
    </p:spTree>
    <p:extLst>
      <p:ext uri="{BB962C8B-B14F-4D97-AF65-F5344CB8AC3E}">
        <p14:creationId xmlns:p14="http://schemas.microsoft.com/office/powerpoint/2010/main" val="332564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2</a:t>
            </a:fld>
            <a:endParaRPr lang="en-US" noProof="0" dirty="0"/>
          </a:p>
        </p:txBody>
      </p:sp>
    </p:spTree>
    <p:extLst>
      <p:ext uri="{BB962C8B-B14F-4D97-AF65-F5344CB8AC3E}">
        <p14:creationId xmlns:p14="http://schemas.microsoft.com/office/powerpoint/2010/main" val="2522665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3</a:t>
            </a:fld>
            <a:endParaRPr lang="en-US" noProof="0" dirty="0"/>
          </a:p>
        </p:txBody>
      </p:sp>
    </p:spTree>
    <p:extLst>
      <p:ext uri="{BB962C8B-B14F-4D97-AF65-F5344CB8AC3E}">
        <p14:creationId xmlns:p14="http://schemas.microsoft.com/office/powerpoint/2010/main" val="415206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4</a:t>
            </a:fld>
            <a:endParaRPr lang="en-US" noProof="0" dirty="0"/>
          </a:p>
        </p:txBody>
      </p:sp>
    </p:spTree>
    <p:extLst>
      <p:ext uri="{BB962C8B-B14F-4D97-AF65-F5344CB8AC3E}">
        <p14:creationId xmlns:p14="http://schemas.microsoft.com/office/powerpoint/2010/main" val="1953533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10</a:t>
            </a:fld>
            <a:endParaRPr lang="en-US" noProof="0" dirty="0"/>
          </a:p>
        </p:txBody>
      </p:sp>
    </p:spTree>
    <p:extLst>
      <p:ext uri="{BB962C8B-B14F-4D97-AF65-F5344CB8AC3E}">
        <p14:creationId xmlns:p14="http://schemas.microsoft.com/office/powerpoint/2010/main" val="2570901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12</a:t>
            </a:fld>
            <a:endParaRPr lang="en-US" noProof="0" dirty="0"/>
          </a:p>
        </p:txBody>
      </p:sp>
    </p:spTree>
    <p:extLst>
      <p:ext uri="{BB962C8B-B14F-4D97-AF65-F5344CB8AC3E}">
        <p14:creationId xmlns:p14="http://schemas.microsoft.com/office/powerpoint/2010/main" val="1976333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13</a:t>
            </a:fld>
            <a:endParaRPr lang="en-US" noProof="0" dirty="0"/>
          </a:p>
        </p:txBody>
      </p:sp>
    </p:spTree>
    <p:extLst>
      <p:ext uri="{BB962C8B-B14F-4D97-AF65-F5344CB8AC3E}">
        <p14:creationId xmlns:p14="http://schemas.microsoft.com/office/powerpoint/2010/main" val="2884239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AC6CC0-914F-4A6F-B8FE-1137B7ABBBE0}" type="slidenum">
              <a:rPr lang="en-US" noProof="0" smtClean="0"/>
              <a:t>18</a:t>
            </a:fld>
            <a:endParaRPr lang="en-US" noProof="0" dirty="0"/>
          </a:p>
        </p:txBody>
      </p:sp>
    </p:spTree>
    <p:extLst>
      <p:ext uri="{BB962C8B-B14F-4D97-AF65-F5344CB8AC3E}">
        <p14:creationId xmlns:p14="http://schemas.microsoft.com/office/powerpoint/2010/main" val="1612235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dirty="0" smtClean="0"/>
              <a:t>Click icon to add picture</a:t>
            </a:r>
            <a:endParaRPr lang="ru-RU"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dirty="0" smtClean="0"/>
              <a:t>Click icon to add picture</a:t>
            </a:r>
            <a:endParaRPr lang="ru-RU"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smtClean="0"/>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Tree>
    <p:extLst>
      <p:ext uri="{BB962C8B-B14F-4D97-AF65-F5344CB8AC3E}">
        <p14:creationId xmlns:p14="http://schemas.microsoft.com/office/powerpoint/2010/main" val="1966036447"/>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fld id="{09DA4596-3085-4BB2-8F53-0564AA69708A}"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30910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4261833377"/>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2</a:t>
            </a:r>
          </a:p>
          <a:p>
            <a:r>
              <a:rPr lang="en-US" noProof="0" dirty="0"/>
              <a:t>Logo</a:t>
            </a:r>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1</a:t>
            </a:r>
          </a:p>
          <a:p>
            <a:r>
              <a:rPr lang="en-US" noProof="0" dirty="0"/>
              <a:t>Logo</a:t>
            </a:r>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3</a:t>
            </a:r>
          </a:p>
          <a:p>
            <a:r>
              <a:rPr lang="en-US" noProof="0" dirty="0"/>
              <a:t>Logo</a:t>
            </a:r>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4</a:t>
            </a:r>
          </a:p>
          <a:p>
            <a:r>
              <a:rPr lang="en-US" noProof="0" dirty="0"/>
              <a:t>Logo</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5</a:t>
            </a:r>
          </a:p>
          <a:p>
            <a:r>
              <a:rPr lang="en-US" noProof="0" dirty="0"/>
              <a:t>Logo</a:t>
            </a:r>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6</a:t>
            </a:r>
          </a:p>
          <a:p>
            <a:r>
              <a:rPr lang="en-US" noProof="0" dirty="0"/>
              <a:t>Logo</a:t>
            </a:r>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noProof="0"/>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noProof="0" dirty="0" smtClean="0"/>
              <a:t>Click icon to add picture</a:t>
            </a:r>
            <a:endParaRPr lang="en-US" noProof="0" dirty="0"/>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noProof="0"/>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Tree>
    <p:extLst>
      <p:ext uri="{BB962C8B-B14F-4D97-AF65-F5344CB8AC3E}">
        <p14:creationId xmlns:p14="http://schemas.microsoft.com/office/powerpoint/2010/main" val="3559123357"/>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hasCustomPrompt="1"/>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hasCustomPrompt="1"/>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hasCustomPrompt="1"/>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noProof="0"/>
              <a:t>Edit Master text styles</a:t>
            </a:r>
          </a:p>
          <a:p>
            <a:pPr lvl="1"/>
            <a:r>
              <a:rPr lang="en-US" noProof="0"/>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hasCustomPrompt="1"/>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noProof="0"/>
              <a:t>Edit Master text styles</a:t>
            </a:r>
          </a:p>
          <a:p>
            <a:pPr lvl="1"/>
            <a:r>
              <a:rPr lang="en-US" noProof="0"/>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hasCustomPrompt="1"/>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noProof="0"/>
              <a:t>Edit Master text styles</a:t>
            </a:r>
          </a:p>
          <a:p>
            <a:pPr lvl="1"/>
            <a:r>
              <a:rPr lang="en-US" noProof="0"/>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hasCustomPrompt="1"/>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768021517"/>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hasCustomPrompt="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hasCustomPrompt="1"/>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726047705"/>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8" name="Rectangle 7">
            <a:extLst>
              <a:ext uri="{FF2B5EF4-FFF2-40B4-BE49-F238E27FC236}">
                <a16:creationId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1" name="Oval 10">
            <a:extLst>
              <a:ext uri="{FF2B5EF4-FFF2-40B4-BE49-F238E27FC236}">
                <a16:creationId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hasCustomPrompt="1"/>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hasCustomPrompt="1"/>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hasCustomPrompt="1"/>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hasCustomPrompt="1"/>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1" name="Oval 40">
            <a:extLst>
              <a:ext uri="{FF2B5EF4-FFF2-40B4-BE49-F238E27FC236}">
                <a16:creationId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2" name="Oval 41">
            <a:extLst>
              <a:ext uri="{FF2B5EF4-FFF2-40B4-BE49-F238E27FC236}">
                <a16:creationId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3" name="Oval 42">
            <a:extLst>
              <a:ext uri="{FF2B5EF4-FFF2-40B4-BE49-F238E27FC236}">
                <a16:creationId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4" name="Oval 43">
            <a:extLst>
              <a:ext uri="{FF2B5EF4-FFF2-40B4-BE49-F238E27FC236}">
                <a16:creationId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3653207624"/>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noProof="0"/>
              <a:t>Title Here</a:t>
            </a:r>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noProof="0" dirty="0" smtClean="0"/>
              <a:t>Click icon to add table</a:t>
            </a:r>
            <a:endParaRPr lang="en-US" noProof="0" dirty="0"/>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229157464"/>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noProof="0" dirty="0" smtClean="0"/>
              <a:t>Click icon to add picture</a:t>
            </a:r>
            <a:endParaRPr lang="en-US" noProof="0" dirty="0"/>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noProof="0" dirty="0" smtClean="0"/>
              <a:t>Click icon to add picture</a:t>
            </a:r>
            <a:endParaRPr lang="en-US" noProof="0" dirty="0"/>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noProof="0" dirty="0" smtClean="0"/>
              <a:t>Click icon to add picture</a:t>
            </a: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hasCustomPrompt="1"/>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hasCustomPrompt="1"/>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669593623"/>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hasCustomPrompt="1"/>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hasCustomPrompt="1"/>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hasCustomPrompt="1"/>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hasCustomPrompt="1"/>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hasCustomPrompt="1"/>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hasCustomPrompt="1"/>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479871884"/>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noProof="0" dirty="0" smtClean="0"/>
              <a:t>Click icon to add chart</a:t>
            </a:r>
            <a:endParaRPr lang="en-US" noProof="0" dirty="0"/>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897054596"/>
      </p:ext>
    </p:extLst>
  </p:cSld>
  <p:clrMapOvr>
    <a:masterClrMapping/>
  </p:clrMapOvr>
  <p:extLst mod="1">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dirty="0" smtClean="0"/>
              <a:t>Click icon to add picture</a:t>
            </a:r>
            <a:endParaRPr lang="ru-RU" dirty="0"/>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dirty="0" smtClean="0"/>
              <a:t>Click icon to add picture</a:t>
            </a:r>
            <a:endParaRPr lang="ru-RU" dirty="0"/>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smtClean="0"/>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1935530853"/>
      </p:ext>
    </p:extLst>
  </p:cSld>
  <p:clrMapOvr>
    <a:masterClrMapping/>
  </p:clrMapOvr>
  <p:extLst mod="1">
    <p:ext uri="{DCECCB84-F9BA-43D5-87BE-67443E8EF086}">
      <p15:sldGuideLst xmlns:p15="http://schemas.microsoft.com/office/powerpoint/2012/main">
        <p15:guide id="4" orient="horz" pos="55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dirty="0" smtClean="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12/2/2020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163980351"/>
      </p:ext>
    </p:extLst>
  </p:cSld>
  <p:clrMapOvr>
    <a:masterClrMapping/>
  </p:clrMapOvr>
  <p:extLst mod="1">
    <p:ext uri="{DCECCB84-F9BA-43D5-87BE-67443E8EF086}">
      <p15:sldGuideLst xmlns:p15="http://schemas.microsoft.com/office/powerpoint/2012/main">
        <p15:guide id="5"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noProof="0" dirty="0" smtClean="0"/>
              <a:t>Click icon to add picture</a:t>
            </a:r>
            <a:endParaRPr lang="en-US" noProof="0" dirty="0"/>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noProof="0" dirty="0" smtClean="0"/>
              <a:t>Click icon to add picture</a:t>
            </a:r>
            <a:endParaRPr lang="en-US" noProof="0" dirty="0"/>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noProof="0" smtClean="0"/>
              <a:t>Click to edit Master title style</a:t>
            </a:r>
            <a:endParaRPr lang="en-US" noProof="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Email:</a:t>
            </a:r>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victoria@fabrikam.com</a:t>
            </a:r>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Phone:</a:t>
            </a:r>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404-555-0115</a:t>
            </a:r>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Website:</a:t>
            </a:r>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www.fabrikam.com</a:t>
            </a:r>
          </a:p>
        </p:txBody>
      </p:sp>
    </p:spTree>
    <p:extLst>
      <p:ext uri="{BB962C8B-B14F-4D97-AF65-F5344CB8AC3E}">
        <p14:creationId xmlns:p14="http://schemas.microsoft.com/office/powerpoint/2010/main" val="1641162368"/>
      </p:ext>
    </p:extLst>
  </p:cSld>
  <p:clrMapOvr>
    <a:masterClrMapping/>
  </p:clrMapOvr>
  <p:extLst mod="1">
    <p:ext uri="{DCECCB84-F9BA-43D5-87BE-67443E8EF086}">
      <p15:sldGuideLst xmlns:p15="http://schemas.microsoft.com/office/powerpoint/2012/main">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hasCustomPrompt="1"/>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hasCustomPrompt="1"/>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noProof="0" dirty="0" smtClean="0"/>
              <a:t>Click icon to add picture</a:t>
            </a:r>
            <a:endParaRPr lang="en-US" noProof="0" dirty="0"/>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hasCustomPrompt="1"/>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hasCustomPrompt="1"/>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2046297304"/>
      </p:ext>
    </p:extLst>
  </p:cSld>
  <p:clrMapOvr>
    <a:masterClrMapping/>
  </p:clrMapOvr>
  <p:extLst mod="1">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dirty="0" smtClean="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12/2/2020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hasCustomPrompt="1"/>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3013157679"/>
      </p:ext>
    </p:extLst>
  </p:cSld>
  <p:clrMapOvr>
    <a:masterClrMapping/>
  </p:clrMapOvr>
  <p:extLst mod="1">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userDrawn="1">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noProof="0"/>
              <a:t>Title Here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noProof="0" smtClean="0"/>
              <a:t>12/2/2020</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noProof="0" dirty="0" smtClean="0"/>
              <a:t>Click icon to add picture</a:t>
            </a:r>
            <a:endParaRPr lang="en-US" noProof="0"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hasCustomPrompt="1"/>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772765757"/>
      </p:ext>
    </p:extLst>
  </p:cSld>
  <p:clrMapOvr>
    <a:masterClrMapping/>
  </p:clrMapOvr>
  <p:extLst mod="1">
    <p:ext uri="{DCECCB84-F9BA-43D5-87BE-67443E8EF086}">
      <p15:sldGuideLst xmlns:p15="http://schemas.microsoft.com/office/powerpoint/2012/main">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smtClean="0"/>
              <a:t>Click to edit Master title style</a:t>
            </a:r>
            <a:endParaRPr lang="ru-RU" dirty="0"/>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Tree>
    <p:extLst>
      <p:ext uri="{BB962C8B-B14F-4D97-AF65-F5344CB8AC3E}">
        <p14:creationId xmlns:p14="http://schemas.microsoft.com/office/powerpoint/2010/main" val="341798795"/>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smtClean="0"/>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4231680191"/>
      </p:ext>
    </p:extLst>
  </p:cSld>
  <p:clrMapOvr>
    <a:masterClrMapping/>
  </p:clrMapOvr>
  <p:extLst mod="1">
    <p:ext uri="{DCECCB84-F9BA-43D5-87BE-67443E8EF086}">
      <p15:sldGuideLst xmlns:p15="http://schemas.microsoft.com/office/powerpoint/2012/main">
        <p15:guide id="4" orient="horz" pos="55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hasCustomPrompt="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Tree>
    <p:extLst>
      <p:ext uri="{BB962C8B-B14F-4D97-AF65-F5344CB8AC3E}">
        <p14:creationId xmlns:p14="http://schemas.microsoft.com/office/powerpoint/2010/main" val="3866012037"/>
      </p:ext>
    </p:extLst>
  </p:cSld>
  <p:clrMapOvr>
    <a:masterClrMapping/>
  </p:clrMapOvr>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hasCustomPrompt="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hasCustomPrompt="1"/>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115988945"/>
      </p:ext>
    </p:extLst>
  </p:cSld>
  <p:clrMapOvr>
    <a:masterClrMapping/>
  </p:clrMapOvr>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dirty="0"/>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hasCustomPrompt="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noProof="0"/>
              <a:t>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hasCustomPrompt="1"/>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noProof="0"/>
              <a:t>Edit Master text styles</a:t>
            </a:r>
          </a:p>
          <a:p>
            <a:pPr lvl="1"/>
            <a:r>
              <a:rPr lang="en-US" noProof="0"/>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hasCustomPrompt="1"/>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noProof="0"/>
              <a:t>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hasCustomPrompt="1"/>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3432081559"/>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noProof="0"/>
              <a:t>Click to Edit Title</a:t>
            </a:r>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noProof="0" smtClean="0"/>
              <a:t>12/2/2020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noProof="0" dirty="0" smtClean="0"/>
              <a:t>Click icon to add picture</a:t>
            </a:r>
            <a:endParaRPr lang="en-US" noProof="0" dirty="0"/>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828364458"/>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noProof="0" smtClean="0"/>
              <a:t>12/2/2020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4200028303"/>
      </p:ext>
    </p:extLst>
  </p:cSld>
  <p:clrMapOvr>
    <a:masterClrMapping/>
  </p:clrMapOvr>
  <p:extLst mod="1">
    <p:ext uri="{DCECCB84-F9BA-43D5-87BE-67443E8EF086}">
      <p15:sldGuideLst xmlns:p15="http://schemas.microsoft.com/office/powerpoint/2012/main">
        <p15:guide id="5"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12/2/2020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Tree>
    <p:extLst>
      <p:ext uri="{BB962C8B-B14F-4D97-AF65-F5344CB8AC3E}">
        <p14:creationId xmlns:p14="http://schemas.microsoft.com/office/powerpoint/2010/main" val="1611811041"/>
      </p:ext>
    </p:extLst>
  </p:cSld>
  <p:clrMapOvr>
    <a:masterClrMapping/>
  </p:clrMapOvr>
  <p:extLst mod="1">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hasCustomPrompt="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12/2/2020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hasCustomPrompt="1"/>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noProof="0"/>
              <a:t>Edit Master text styles</a:t>
            </a:r>
          </a:p>
        </p:txBody>
      </p:sp>
    </p:spTree>
    <p:extLst>
      <p:ext uri="{BB962C8B-B14F-4D97-AF65-F5344CB8AC3E}">
        <p14:creationId xmlns:p14="http://schemas.microsoft.com/office/powerpoint/2010/main" val="1985006598"/>
      </p:ext>
    </p:extLst>
  </p:cSld>
  <p:clrMapOvr>
    <a:masterClrMapping/>
  </p:clrMapOvr>
  <p:extLst mod="1">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fld id="{3BDA9C29-DD8E-4518-B4D3-44806885A5F9}" type="datetime1">
              <a:rPr lang="en-US" noProof="0" smtClean="0"/>
              <a:t>12/2/2020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r>
              <a:rPr lang="en-US" noProof="0" dirty="0"/>
              <a:t>ADD A FOOADDTER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en-US" noProof="0" smtClean="0"/>
              <a:pPr/>
              <a:t>‹#›</a:t>
            </a:fld>
            <a:endParaRPr lang="en-US" noProof="0" dirty="0"/>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noProof="0" smtClean="0"/>
              <a:t>Click to edit Master title style</a:t>
            </a:r>
            <a:endParaRPr lang="en-US" noProof="0"/>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smtClean="0"/>
              <a:t>Click icon to add picture</a:t>
            </a:r>
            <a:endParaRPr lang="en-US" noProof="0" dirty="0"/>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hasCustomPrompt="1"/>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1867728691"/>
      </p:ext>
    </p:extLst>
  </p:cSld>
  <p:clrMapOvr>
    <a:masterClrMapping/>
  </p:clrMapOvr>
  <p:extLst mod="1">
    <p:ext uri="{DCECCB84-F9BA-43D5-87BE-67443E8EF086}">
      <p15:sldGuideLst xmlns:p15="http://schemas.microsoft.com/office/powerpoint/2012/main">
        <p15:guide id="5" pos="3840">
          <p15:clr>
            <a:srgbClr val="FBAE40"/>
          </p15:clr>
        </p15:guide>
        <p15:guide id="6"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smtClean="0"/>
              <a:t>Click to edit Master title style</a:t>
            </a:r>
            <a:endParaRPr lang="ru-RU" dirty="0"/>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dirty="0" smtClean="0"/>
              <a:t>Click icon to add picture</a:t>
            </a:r>
            <a:endParaRPr lang="ru-RU" dirty="0"/>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dirty="0" smtClean="0"/>
              <a:t>Click icon to add picture</a:t>
            </a:r>
            <a:endParaRPr lang="ru-RU" dirty="0"/>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dirty="0" smtClean="0"/>
              <a:t>Click icon to add picture</a:t>
            </a:r>
            <a:endParaRPr lang="ru-RU" dirty="0"/>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dirty="0" smtClean="0"/>
              <a:t>Click icon to add picture</a:t>
            </a:r>
            <a:endParaRPr lang="ru-RU" dirty="0"/>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Tree>
    <p:extLst>
      <p:ext uri="{BB962C8B-B14F-4D97-AF65-F5344CB8AC3E}">
        <p14:creationId xmlns:p14="http://schemas.microsoft.com/office/powerpoint/2010/main" val="706827135"/>
      </p:ext>
    </p:extLst>
  </p:cSld>
  <p:clrMapOvr>
    <a:masterClrMapping/>
  </p:clrMapOvr>
  <p:extLst mod="1">
    <p:ext uri="{DCECCB84-F9BA-43D5-87BE-67443E8EF086}">
      <p15:sldGuideLst xmlns:p15="http://schemas.microsoft.com/office/powerpoint/2012/main">
        <p15:guide id="4" orient="horz" pos="5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dirty="0" smtClean="0"/>
              <a:t>Click icon to add picture</a:t>
            </a:r>
            <a:endParaRPr lang="en-US" noProof="0" dirty="0"/>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noProof="0" smtClean="0"/>
              <a:t>12/2/2020</a:t>
            </a:fld>
            <a:endParaRPr lang="en-US" noProof="0" dirty="0"/>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80961137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noProof="0"/>
              <a:t>Click to edit title style</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fld id="{23D0A551-48C9-48F6-BF4E-DE641842128B}" type="datetime1">
              <a:rPr lang="en-US" noProof="0" smtClean="0"/>
              <a:t>12/2/2020</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noProof="0" dirty="0" smtClean="0"/>
              <a:t>Click icon to add picture</a:t>
            </a:r>
            <a:endParaRPr lang="en-US" noProof="0" dirty="0"/>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hasCustomPrompt="1"/>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509928518"/>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hasCustomPrompt="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23D0A551-48C9-48F6-BF4E-DE641842128B}" type="datetime1">
              <a:rPr lang="en-US" noProof="0" smtClean="0"/>
              <a:t>12/2/2020</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hasCustomPrompt="1"/>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hasCustomPrompt="1"/>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hasCustomPrompt="1"/>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hasCustomPrompt="1"/>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hasCustomPrompt="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240834853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smtClean="0"/>
              <a:t>Click to edit Master title style</a:t>
            </a:r>
            <a:endParaRPr lang="en-US" noProof="0"/>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noProof="0" smtClean="0"/>
              <a:t>12/2/2020</a:t>
            </a:fld>
            <a:endParaRPr lang="en-US" noProof="0" dirty="0"/>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noProof="0" smtClean="0"/>
              <a:t>‹#›</a:t>
            </a:fld>
            <a:endParaRPr lang="en-US" noProof="0" dirty="0"/>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hasCustomPrompt="1"/>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noProof="0" dirty="0" smtClean="0"/>
              <a:t>Click icon to add picture</a:t>
            </a:r>
            <a:endParaRPr lang="en-US" noProof="0" dirty="0"/>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hasCustomPrompt="1"/>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noProof="0" dirty="0" smtClean="0"/>
              <a:t>Click icon to add picture</a:t>
            </a:r>
            <a:endParaRPr lang="en-US" noProof="0" dirty="0"/>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526567414"/>
      </p:ext>
    </p:extLst>
  </p:cSld>
  <p:clrMapOvr>
    <a:masterClrMapping/>
  </p:clrMapOvr>
  <p:extLst mod="1">
    <p:ext uri="{DCECCB84-F9BA-43D5-87BE-67443E8EF086}">
      <p15:sldGuideLst xmlns:p15="http://schemas.microsoft.com/office/powerpoint/2012/main">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hasCustomPrompt="1"/>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hasCustomPrompt="1"/>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hasCustomPrompt="1"/>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hasCustomPrompt="1"/>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hasCustomPrompt="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114412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fld id="{7B50B3BF-9C89-4723-AE4C-8AC5E6572CE2}" type="datetime1">
              <a:rPr lang="en-US" noProof="0" smtClean="0"/>
              <a:t>12/2/2020</a:t>
            </a:fld>
            <a:endParaRPr lang="en-US" noProof="0" dirty="0"/>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noProof="0" smtClean="0"/>
              <a:pPr/>
              <a:t>‹#›</a:t>
            </a:fld>
            <a:endParaRPr lang="en-US" noProof="0" dirty="0"/>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hasCustomPrompt="1"/>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hasCustomPrompt="1"/>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hasCustomPrompt="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dirty="0" smtClean="0"/>
              <a:t>Click icon to add picture</a:t>
            </a:r>
            <a:endParaRPr lang="en-US" noProof="0" dirty="0"/>
          </a:p>
        </p:txBody>
      </p:sp>
    </p:spTree>
    <p:extLst>
      <p:ext uri="{BB962C8B-B14F-4D97-AF65-F5344CB8AC3E}">
        <p14:creationId xmlns:p14="http://schemas.microsoft.com/office/powerpoint/2010/main" val="410253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fld id="{3435D83B-8639-4535-9E2A-6F2776DA544B}" type="datetime1">
              <a:rPr lang="en-US" noProof="0" smtClean="0"/>
              <a:t>12/2/2020</a:t>
            </a:fld>
            <a:endParaRPr lang="en-US" noProof="0" dirty="0"/>
          </a:p>
        </p:txBody>
      </p:sp>
      <p:sp>
        <p:nvSpPr>
          <p:cNvPr id="5" name="Footer Placeholder 4">
            <a:extLst>
              <a:ext uri="{FF2B5EF4-FFF2-40B4-BE49-F238E27FC236}">
                <a16:creationId xmlns:a16="http://schemas.microsoft.com/office/drawing/2014/main"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en-US" noProof="0" smtClean="0"/>
              <a:pPr/>
              <a:t>‹#›</a:t>
            </a:fld>
            <a:endParaRPr lang="en-US" noProof="0" dirty="0"/>
          </a:p>
        </p:txBody>
      </p:sp>
    </p:spTree>
    <p:extLst>
      <p:ext uri="{BB962C8B-B14F-4D97-AF65-F5344CB8AC3E}">
        <p14:creationId xmlns:p14="http://schemas.microsoft.com/office/powerpoint/2010/main" val="1565337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69" r:id="rId6"/>
    <p:sldLayoutId id="2147483662" r:id="rId7"/>
    <p:sldLayoutId id="2147483667" r:id="rId8"/>
    <p:sldLayoutId id="2147483668" r:id="rId9"/>
    <p:sldLayoutId id="2147483654"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2" r:id="rId22"/>
    <p:sldLayoutId id="2147483683" r:id="rId23"/>
    <p:sldLayoutId id="2147483684" r:id="rId24"/>
    <p:sldLayoutId id="2147483687" r:id="rId25"/>
    <p:sldLayoutId id="2147483688" r:id="rId26"/>
    <p:sldLayoutId id="2147483696" r:id="rId27"/>
    <p:sldLayoutId id="2147483693" r:id="rId28"/>
    <p:sldLayoutId id="2147483692" r:id="rId29"/>
    <p:sldLayoutId id="2147483694" r:id="rId30"/>
    <p:sldLayoutId id="2147483686" r:id="rId31"/>
    <p:sldLayoutId id="2147483695" r:id="rId32"/>
    <p:sldLayoutId id="2147483690" r:id="rId33"/>
    <p:sldLayoutId id="2147483685" r:id="rId34"/>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50" userDrawn="1">
          <p15:clr>
            <a:srgbClr val="F26B43"/>
          </p15:clr>
        </p15:guide>
        <p15:guide id="2" pos="7401" userDrawn="1">
          <p15:clr>
            <a:srgbClr val="F26B43"/>
          </p15:clr>
        </p15:guide>
        <p15:guide id="3" pos="279" userDrawn="1">
          <p15:clr>
            <a:srgbClr val="F26B43"/>
          </p15:clr>
        </p15:guide>
        <p15:guide id="4" pos="551" userDrawn="1">
          <p15:clr>
            <a:srgbClr val="F26B43"/>
          </p15:clr>
        </p15:guide>
        <p15:guide id="5" pos="7129" userDrawn="1">
          <p15:clr>
            <a:srgbClr val="F26B43"/>
          </p15:clr>
        </p15:guide>
        <p15:guide id="6" orient="horz" pos="4042" userDrawn="1">
          <p15:clr>
            <a:srgbClr val="F26B43"/>
          </p15:clr>
        </p15:guide>
        <p15:guide id="7" orient="horz" pos="37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hyperlink" Target="https://www.house.mo.gov/Bill.aspx?bill=HB1907&amp;year=2020&amp;code=R" TargetMode="External"/><Relationship Id="rId7" Type="http://schemas.openxmlformats.org/officeDocument/2006/relationships/hyperlink" Target="https://www.senate.mo.gov/20info/BTS_Web/Bill.aspx?SessionType=R&amp;BillID=32155444" TargetMode="External"/><Relationship Id="rId2" Type="http://schemas.openxmlformats.org/officeDocument/2006/relationships/hyperlink" Target="https://www.house.mo.gov/Bill.aspx?bill=HB1914&amp;year=2020&amp;code=R" TargetMode="External"/><Relationship Id="rId1" Type="http://schemas.openxmlformats.org/officeDocument/2006/relationships/slideLayout" Target="../slideLayouts/slideLayout5.xml"/><Relationship Id="rId6" Type="http://schemas.openxmlformats.org/officeDocument/2006/relationships/hyperlink" Target="https://www.senate.mo.gov/20info/BTS_Web/Bill.aspx?SessionType=R&amp;BillID=26837975" TargetMode="External"/><Relationship Id="rId5" Type="http://schemas.openxmlformats.org/officeDocument/2006/relationships/hyperlink" Target="https://www.house.mo.gov/Bill.aspx?bill=HB2232&amp;year=2020&amp;code=R" TargetMode="External"/><Relationship Id="rId4" Type="http://schemas.openxmlformats.org/officeDocument/2006/relationships/hyperlink" Target="https://www.house.mo.gov/Bill.aspx?bill=HB2454&amp;year=2020&amp;code=R"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hyperlink" Target="http://www.house.mo.gov/" TargetMode="External"/><Relationship Id="rId2" Type="http://schemas.openxmlformats.org/officeDocument/2006/relationships/hyperlink" Target="http://www.senate.mo.gov/" TargetMode="External"/><Relationship Id="rId1" Type="http://schemas.openxmlformats.org/officeDocument/2006/relationships/slideLayout" Target="../slideLayouts/slideLayout23.xml"/><Relationship Id="rId6" Type="http://schemas.openxmlformats.org/officeDocument/2006/relationships/image" Target="../media/image27.jpg"/><Relationship Id="rId5" Type="http://schemas.openxmlformats.org/officeDocument/2006/relationships/hyperlink" Target="http://www.revisor.mo.gov/" TargetMode="External"/><Relationship Id="rId4" Type="http://schemas.openxmlformats.org/officeDocument/2006/relationships/hyperlink" Target="http://www.legislativeoversight.mo.gov/"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fif"/><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6798" b="26798"/>
          <a:stretch>
            <a:fillRect/>
          </a:stretch>
        </p:blipFill>
        <p:spPr>
          <a:xfrm>
            <a:off x="362238" y="457200"/>
            <a:ext cx="11274552" cy="5943600"/>
          </a:xfrm>
        </p:spPr>
      </p:pic>
      <p:sp>
        <p:nvSpPr>
          <p:cNvPr id="4" name="Title 3">
            <a:extLst>
              <a:ext uri="{FF2B5EF4-FFF2-40B4-BE49-F238E27FC236}">
                <a16:creationId xmlns:a16="http://schemas.microsoft.com/office/drawing/2014/main" id="{D5B2BC59-134D-4AFC-B52F-67591CAB8762}"/>
              </a:ext>
            </a:extLst>
          </p:cNvPr>
          <p:cNvSpPr>
            <a:spLocks noGrp="1"/>
          </p:cNvSpPr>
          <p:nvPr>
            <p:ph type="ctrTitle"/>
          </p:nvPr>
        </p:nvSpPr>
        <p:spPr>
          <a:xfrm>
            <a:off x="362238" y="3252538"/>
            <a:ext cx="11340235" cy="1348720"/>
          </a:xfrm>
        </p:spPr>
        <p:txBody>
          <a:bodyPr>
            <a:normAutofit/>
          </a:bodyPr>
          <a:lstStyle/>
          <a:p>
            <a:r>
              <a:rPr lang="en-US" sz="7200" dirty="0" smtClean="0"/>
              <a:t>Fiscal Impact Requests</a:t>
            </a:r>
            <a:endParaRPr lang="ru-RU" sz="7200" dirty="0"/>
          </a:p>
        </p:txBody>
      </p:sp>
      <p:sp>
        <p:nvSpPr>
          <p:cNvPr id="19" name="Subtitle 4">
            <a:extLst>
              <a:ext uri="{FF2B5EF4-FFF2-40B4-BE49-F238E27FC236}">
                <a16:creationId xmlns:a16="http://schemas.microsoft.com/office/drawing/2014/main" id="{B39A2B74-3287-4C03-80AF-662CC92EF148}"/>
              </a:ext>
            </a:extLst>
          </p:cNvPr>
          <p:cNvSpPr txBox="1">
            <a:spLocks/>
          </p:cNvSpPr>
          <p:nvPr/>
        </p:nvSpPr>
        <p:spPr>
          <a:xfrm>
            <a:off x="362238" y="1452996"/>
            <a:ext cx="11274552" cy="1799542"/>
          </a:xfrm>
          <a:prstGeom prst="rect">
            <a:avLst/>
          </a:prstGeom>
          <a:solidFill>
            <a:schemeClr val="accent1">
              <a:alpha val="30000"/>
            </a:schemeClr>
          </a:solidFill>
        </p:spPr>
        <p:txBody>
          <a:bodyPr vert="horz" lIns="91440" tIns="252000" rIns="90000" bIns="45720"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b="1" i="1" dirty="0" smtClean="0"/>
              <a:t>Joint Committee on Legislative Research</a:t>
            </a:r>
          </a:p>
        </p:txBody>
      </p:sp>
      <p:sp>
        <p:nvSpPr>
          <p:cNvPr id="5" name="Subtitle 4">
            <a:extLst>
              <a:ext uri="{FF2B5EF4-FFF2-40B4-BE49-F238E27FC236}">
                <a16:creationId xmlns:a16="http://schemas.microsoft.com/office/drawing/2014/main" id="{B39A2B74-3287-4C03-80AF-662CC92EF148}"/>
              </a:ext>
            </a:extLst>
          </p:cNvPr>
          <p:cNvSpPr txBox="1">
            <a:spLocks/>
          </p:cNvSpPr>
          <p:nvPr/>
        </p:nvSpPr>
        <p:spPr>
          <a:xfrm>
            <a:off x="362238" y="4601258"/>
            <a:ext cx="11274552" cy="1799542"/>
          </a:xfrm>
          <a:prstGeom prst="rect">
            <a:avLst/>
          </a:prstGeom>
          <a:solidFill>
            <a:schemeClr val="accent1">
              <a:alpha val="30000"/>
            </a:schemeClr>
          </a:solidFill>
        </p:spPr>
        <p:txBody>
          <a:bodyPr vert="horz" lIns="91440" tIns="252000" rIns="90000" bIns="45720"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b="1" i="1" dirty="0" smtClean="0"/>
              <a:t>Oversight Division</a:t>
            </a:r>
          </a:p>
        </p:txBody>
      </p:sp>
    </p:spTree>
    <p:extLst>
      <p:ext uri="{BB962C8B-B14F-4D97-AF65-F5344CB8AC3E}">
        <p14:creationId xmlns:p14="http://schemas.microsoft.com/office/powerpoint/2010/main" val="1670252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CE5352E-9B9F-4EDC-8769-7FA3D3F814C7}" type="slidenum">
              <a:rPr lang="en-US" noProof="0" smtClean="0"/>
              <a:t>10</a:t>
            </a:fld>
            <a:endParaRPr lang="en-US" noProof="0" dirty="0"/>
          </a:p>
        </p:txBody>
      </p:sp>
      <p:sp>
        <p:nvSpPr>
          <p:cNvPr id="11" name="Oval 10"/>
          <p:cNvSpPr/>
          <p:nvPr/>
        </p:nvSpPr>
        <p:spPr>
          <a:xfrm>
            <a:off x="4440265" y="1960774"/>
            <a:ext cx="2724346" cy="2988297"/>
          </a:xfrm>
          <a:prstGeom prst="ellipse">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8449013" y="1960773"/>
            <a:ext cx="2724346" cy="2988297"/>
          </a:xfrm>
          <a:prstGeom prst="ellipse">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41478" y="1960775"/>
            <a:ext cx="2724346" cy="2988297"/>
          </a:xfrm>
          <a:prstGeom prst="ellipse">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urved Down Arrow 14"/>
          <p:cNvSpPr/>
          <p:nvPr/>
        </p:nvSpPr>
        <p:spPr>
          <a:xfrm>
            <a:off x="2459609" y="1084651"/>
            <a:ext cx="2969444" cy="876693"/>
          </a:xfrm>
          <a:prstGeom prst="curvedDownArrow">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Curved Down Arrow 15"/>
          <p:cNvSpPr/>
          <p:nvPr/>
        </p:nvSpPr>
        <p:spPr>
          <a:xfrm>
            <a:off x="6713455" y="1088715"/>
            <a:ext cx="2969444" cy="785933"/>
          </a:xfrm>
          <a:prstGeom prst="curvedDownArrow">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Curved Down Arrow 16"/>
          <p:cNvSpPr/>
          <p:nvPr/>
        </p:nvSpPr>
        <p:spPr>
          <a:xfrm rot="10800000">
            <a:off x="6713455" y="5035195"/>
            <a:ext cx="2969444" cy="785933"/>
          </a:xfrm>
          <a:prstGeom prst="curvedDownArrow">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Curved Down Arrow 17"/>
          <p:cNvSpPr/>
          <p:nvPr/>
        </p:nvSpPr>
        <p:spPr>
          <a:xfrm rot="10800000">
            <a:off x="2452641" y="4978529"/>
            <a:ext cx="2969444" cy="785933"/>
          </a:xfrm>
          <a:prstGeom prst="curvedDownArrow">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p:cNvSpPr txBox="1"/>
          <p:nvPr/>
        </p:nvSpPr>
        <p:spPr>
          <a:xfrm>
            <a:off x="641478" y="2726636"/>
            <a:ext cx="2724346" cy="1323439"/>
          </a:xfrm>
          <a:prstGeom prst="rect">
            <a:avLst/>
          </a:prstGeom>
          <a:noFill/>
        </p:spPr>
        <p:txBody>
          <a:bodyPr wrap="square" rtlCol="0">
            <a:spAutoFit/>
          </a:bodyPr>
          <a:lstStyle/>
          <a:p>
            <a:pPr algn="ctr"/>
            <a:r>
              <a:rPr lang="en-US" sz="4000" b="1" dirty="0" smtClean="0">
                <a:solidFill>
                  <a:schemeClr val="bg1"/>
                </a:solidFill>
              </a:rPr>
              <a:t>Missouri Legislature</a:t>
            </a:r>
            <a:endParaRPr lang="en-US" sz="4000" b="1" dirty="0">
              <a:solidFill>
                <a:schemeClr val="bg1"/>
              </a:solidFill>
            </a:endParaRPr>
          </a:p>
        </p:txBody>
      </p:sp>
      <p:sp>
        <p:nvSpPr>
          <p:cNvPr id="20" name="TextBox 19"/>
          <p:cNvSpPr txBox="1"/>
          <p:nvPr/>
        </p:nvSpPr>
        <p:spPr>
          <a:xfrm>
            <a:off x="4440265" y="2726636"/>
            <a:ext cx="2724346" cy="1323439"/>
          </a:xfrm>
          <a:prstGeom prst="rect">
            <a:avLst/>
          </a:prstGeom>
          <a:noFill/>
        </p:spPr>
        <p:txBody>
          <a:bodyPr wrap="square" rtlCol="0">
            <a:spAutoFit/>
          </a:bodyPr>
          <a:lstStyle/>
          <a:p>
            <a:pPr algn="ctr"/>
            <a:r>
              <a:rPr lang="en-US" sz="4000" b="1" dirty="0" smtClean="0">
                <a:solidFill>
                  <a:schemeClr val="bg1"/>
                </a:solidFill>
              </a:rPr>
              <a:t>Oversight Division</a:t>
            </a:r>
            <a:endParaRPr lang="en-US" sz="4000" b="1" dirty="0">
              <a:solidFill>
                <a:schemeClr val="bg1"/>
              </a:solidFill>
            </a:endParaRPr>
          </a:p>
        </p:txBody>
      </p:sp>
      <p:sp>
        <p:nvSpPr>
          <p:cNvPr id="21" name="TextBox 20"/>
          <p:cNvSpPr txBox="1"/>
          <p:nvPr/>
        </p:nvSpPr>
        <p:spPr>
          <a:xfrm>
            <a:off x="8362993" y="2793201"/>
            <a:ext cx="2896386" cy="1261884"/>
          </a:xfrm>
          <a:prstGeom prst="rect">
            <a:avLst/>
          </a:prstGeom>
          <a:noFill/>
        </p:spPr>
        <p:txBody>
          <a:bodyPr wrap="square" rtlCol="0">
            <a:spAutoFit/>
          </a:bodyPr>
          <a:lstStyle/>
          <a:p>
            <a:pPr algn="ctr"/>
            <a:r>
              <a:rPr lang="en-US" sz="3800" b="1" dirty="0" smtClean="0">
                <a:solidFill>
                  <a:schemeClr val="bg1"/>
                </a:solidFill>
              </a:rPr>
              <a:t>Local Government</a:t>
            </a:r>
            <a:endParaRPr lang="en-US" sz="3800" b="1" dirty="0">
              <a:solidFill>
                <a:schemeClr val="bg1"/>
              </a:solidFill>
            </a:endParaRPr>
          </a:p>
        </p:txBody>
      </p:sp>
      <p:sp>
        <p:nvSpPr>
          <p:cNvPr id="22" name="TextBox 21"/>
          <p:cNvSpPr txBox="1"/>
          <p:nvPr/>
        </p:nvSpPr>
        <p:spPr>
          <a:xfrm>
            <a:off x="2832993" y="1422212"/>
            <a:ext cx="2969445" cy="369332"/>
          </a:xfrm>
          <a:prstGeom prst="rect">
            <a:avLst/>
          </a:prstGeom>
          <a:noFill/>
        </p:spPr>
        <p:txBody>
          <a:bodyPr wrap="square" rtlCol="0">
            <a:spAutoFit/>
          </a:bodyPr>
          <a:lstStyle/>
          <a:p>
            <a:r>
              <a:rPr lang="en-US" dirty="0" smtClean="0"/>
              <a:t>Fiscal Note Request	</a:t>
            </a:r>
            <a:endParaRPr lang="en-US" dirty="0"/>
          </a:p>
        </p:txBody>
      </p:sp>
      <p:sp>
        <p:nvSpPr>
          <p:cNvPr id="23" name="TextBox 22"/>
          <p:cNvSpPr txBox="1"/>
          <p:nvPr/>
        </p:nvSpPr>
        <p:spPr>
          <a:xfrm>
            <a:off x="7086840" y="1400660"/>
            <a:ext cx="2969445" cy="369332"/>
          </a:xfrm>
          <a:prstGeom prst="rect">
            <a:avLst/>
          </a:prstGeom>
          <a:noFill/>
        </p:spPr>
        <p:txBody>
          <a:bodyPr wrap="square" rtlCol="0">
            <a:spAutoFit/>
          </a:bodyPr>
          <a:lstStyle/>
          <a:p>
            <a:r>
              <a:rPr lang="en-US" dirty="0" smtClean="0"/>
              <a:t>Fiscal Impact Request	</a:t>
            </a:r>
            <a:endParaRPr lang="en-US" dirty="0"/>
          </a:p>
        </p:txBody>
      </p:sp>
      <p:sp>
        <p:nvSpPr>
          <p:cNvPr id="24" name="TextBox 23"/>
          <p:cNvSpPr txBox="1"/>
          <p:nvPr/>
        </p:nvSpPr>
        <p:spPr>
          <a:xfrm>
            <a:off x="7479014" y="4973638"/>
            <a:ext cx="1438325" cy="923330"/>
          </a:xfrm>
          <a:prstGeom prst="rect">
            <a:avLst/>
          </a:prstGeom>
          <a:noFill/>
        </p:spPr>
        <p:txBody>
          <a:bodyPr wrap="square" rtlCol="0">
            <a:spAutoFit/>
          </a:bodyPr>
          <a:lstStyle/>
          <a:p>
            <a:pPr algn="ctr"/>
            <a:r>
              <a:rPr lang="en-US" dirty="0" smtClean="0"/>
              <a:t>Fiscal Impact Statement	</a:t>
            </a:r>
            <a:endParaRPr lang="en-US" dirty="0"/>
          </a:p>
        </p:txBody>
      </p:sp>
      <p:sp>
        <p:nvSpPr>
          <p:cNvPr id="25" name="TextBox 24"/>
          <p:cNvSpPr txBox="1"/>
          <p:nvPr/>
        </p:nvSpPr>
        <p:spPr>
          <a:xfrm>
            <a:off x="3303130" y="5134164"/>
            <a:ext cx="2274269" cy="369332"/>
          </a:xfrm>
          <a:prstGeom prst="rect">
            <a:avLst/>
          </a:prstGeom>
          <a:noFill/>
        </p:spPr>
        <p:txBody>
          <a:bodyPr wrap="square" rtlCol="0">
            <a:spAutoFit/>
          </a:bodyPr>
          <a:lstStyle/>
          <a:p>
            <a:r>
              <a:rPr lang="en-US" dirty="0" smtClean="0"/>
              <a:t>Fiscal Note</a:t>
            </a:r>
            <a:endParaRPr lang="en-US" dirty="0"/>
          </a:p>
        </p:txBody>
      </p:sp>
      <p:sp>
        <p:nvSpPr>
          <p:cNvPr id="26" name="Title 2">
            <a:extLst>
              <a:ext uri="{FF2B5EF4-FFF2-40B4-BE49-F238E27FC236}">
                <a16:creationId xmlns:a16="http://schemas.microsoft.com/office/drawing/2014/main" id="{5EA325F2-7A9D-4CD2-BC2A-E62618D9D0D9}"/>
              </a:ext>
            </a:extLst>
          </p:cNvPr>
          <p:cNvSpPr>
            <a:spLocks noGrp="1"/>
          </p:cNvSpPr>
          <p:nvPr>
            <p:ph type="title"/>
          </p:nvPr>
        </p:nvSpPr>
        <p:spPr>
          <a:xfrm>
            <a:off x="197830" y="188867"/>
            <a:ext cx="4584212" cy="557323"/>
          </a:xfrm>
        </p:spPr>
        <p:txBody>
          <a:bodyPr/>
          <a:lstStyle/>
          <a:p>
            <a:r>
              <a:rPr lang="en-US" dirty="0" smtClean="0"/>
              <a:t>Fiscal Note Overview</a:t>
            </a:r>
            <a:endParaRPr lang="en-US" dirty="0"/>
          </a:p>
        </p:txBody>
      </p:sp>
    </p:spTree>
    <p:extLst>
      <p:ext uri="{BB962C8B-B14F-4D97-AF65-F5344CB8AC3E}">
        <p14:creationId xmlns:p14="http://schemas.microsoft.com/office/powerpoint/2010/main" val="3141461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a:t>
            </a:r>
            <a:endParaRPr lang="en-US" dirty="0"/>
          </a:p>
        </p:txBody>
      </p:sp>
      <p:sp>
        <p:nvSpPr>
          <p:cNvPr id="5" name="Slide Number Placeholder 4"/>
          <p:cNvSpPr>
            <a:spLocks noGrp="1"/>
          </p:cNvSpPr>
          <p:nvPr>
            <p:ph type="sldNum" sz="quarter" idx="12"/>
          </p:nvPr>
        </p:nvSpPr>
        <p:spPr/>
        <p:txBody>
          <a:bodyPr/>
          <a:lstStyle/>
          <a:p>
            <a:fld id="{3CE5352E-9B9F-4EDC-8769-7FA3D3F814C7}" type="slidenum">
              <a:rPr lang="en-US" noProof="0" smtClean="0"/>
              <a:pPr/>
              <a:t>11</a:t>
            </a:fld>
            <a:endParaRPr lang="en-US" noProof="0" dirty="0"/>
          </a:p>
        </p:txBody>
      </p:sp>
      <p:sp>
        <p:nvSpPr>
          <p:cNvPr id="6" name="Text Placeholder 5"/>
          <p:cNvSpPr>
            <a:spLocks noGrp="1"/>
          </p:cNvSpPr>
          <p:nvPr>
            <p:ph type="body" idx="1"/>
          </p:nvPr>
        </p:nvSpPr>
        <p:spPr/>
        <p:txBody>
          <a:bodyPr/>
          <a:lstStyle/>
          <a:p>
            <a:r>
              <a:rPr lang="en-US" dirty="0" smtClean="0"/>
              <a:t>Collect Information</a:t>
            </a:r>
            <a:endParaRPr lang="en-US" dirty="0"/>
          </a:p>
        </p:txBody>
      </p:sp>
      <p:sp>
        <p:nvSpPr>
          <p:cNvPr id="7" name="Content Placeholder 6"/>
          <p:cNvSpPr>
            <a:spLocks noGrp="1"/>
          </p:cNvSpPr>
          <p:nvPr>
            <p:ph sz="half" idx="2"/>
          </p:nvPr>
        </p:nvSpPr>
        <p:spPr/>
        <p:txBody>
          <a:bodyPr>
            <a:normAutofit/>
          </a:bodyPr>
          <a:lstStyle/>
          <a:p>
            <a:pPr marL="0" indent="0">
              <a:buNone/>
            </a:pPr>
            <a:r>
              <a:rPr lang="en-US" sz="1600" dirty="0"/>
              <a:t>We review </a:t>
            </a:r>
            <a:r>
              <a:rPr lang="en-US" sz="1600" dirty="0" smtClean="0"/>
              <a:t>over 3,500 pieces of legislation and identify impacted entities. </a:t>
            </a:r>
          </a:p>
          <a:p>
            <a:pPr marL="0" indent="0">
              <a:buNone/>
            </a:pPr>
            <a:endParaRPr lang="en-US" sz="1600" dirty="0"/>
          </a:p>
          <a:p>
            <a:pPr marL="0" indent="0">
              <a:buNone/>
            </a:pPr>
            <a:r>
              <a:rPr lang="en-US" sz="1600" dirty="0"/>
              <a:t>We attempt to </a:t>
            </a:r>
            <a:r>
              <a:rPr lang="en-US" sz="1600" dirty="0" smtClean="0"/>
              <a:t>gather information </a:t>
            </a:r>
            <a:r>
              <a:rPr lang="en-US" sz="1600" dirty="0"/>
              <a:t>from over 2,800 local political subdivisions and state agencies. </a:t>
            </a:r>
          </a:p>
          <a:p>
            <a:pPr marL="0" indent="0">
              <a:buNone/>
            </a:pPr>
            <a:endParaRPr lang="en-US" sz="1600" dirty="0"/>
          </a:p>
          <a:p>
            <a:pPr marL="0" indent="0">
              <a:buNone/>
            </a:pPr>
            <a:r>
              <a:rPr lang="en-US" sz="1600" dirty="0" smtClean="0"/>
              <a:t>We </a:t>
            </a:r>
            <a:r>
              <a:rPr lang="en-US" sz="1600" dirty="0"/>
              <a:t>collect </a:t>
            </a:r>
            <a:r>
              <a:rPr lang="en-US" sz="1600" dirty="0" smtClean="0"/>
              <a:t>data using internal and external databases and resources. </a:t>
            </a:r>
            <a:endParaRPr lang="en-US" sz="1600" dirty="0"/>
          </a:p>
          <a:p>
            <a:pPr marL="0" indent="0">
              <a:buNone/>
            </a:pPr>
            <a:endParaRPr lang="en-US" dirty="0"/>
          </a:p>
        </p:txBody>
      </p:sp>
      <p:sp>
        <p:nvSpPr>
          <p:cNvPr id="8" name="Text Placeholder 7"/>
          <p:cNvSpPr>
            <a:spLocks noGrp="1"/>
          </p:cNvSpPr>
          <p:nvPr>
            <p:ph type="body" sz="quarter" idx="3"/>
          </p:nvPr>
        </p:nvSpPr>
        <p:spPr/>
        <p:txBody>
          <a:bodyPr/>
          <a:lstStyle/>
          <a:p>
            <a:r>
              <a:rPr lang="en-US" dirty="0"/>
              <a:t>Compile and Analyze</a:t>
            </a:r>
          </a:p>
        </p:txBody>
      </p:sp>
      <p:sp>
        <p:nvSpPr>
          <p:cNvPr id="9" name="Content Placeholder 8"/>
          <p:cNvSpPr>
            <a:spLocks noGrp="1"/>
          </p:cNvSpPr>
          <p:nvPr>
            <p:ph sz="quarter" idx="4"/>
          </p:nvPr>
        </p:nvSpPr>
        <p:spPr/>
        <p:txBody>
          <a:bodyPr>
            <a:normAutofit/>
          </a:bodyPr>
          <a:lstStyle/>
          <a:p>
            <a:pPr marL="0" indent="0">
              <a:buNone/>
            </a:pPr>
            <a:r>
              <a:rPr lang="en-US" sz="1600" dirty="0"/>
              <a:t>We review and compile all the responses into the fiscal note that accompanies the proposed legislation. </a:t>
            </a:r>
          </a:p>
          <a:p>
            <a:pPr marL="0" indent="0">
              <a:buNone/>
            </a:pPr>
            <a:endParaRPr lang="en-US" sz="1600" dirty="0"/>
          </a:p>
          <a:p>
            <a:pPr marL="0" indent="0">
              <a:buNone/>
            </a:pPr>
            <a:r>
              <a:rPr lang="en-US" sz="1600" dirty="0" smtClean="0"/>
              <a:t>We </a:t>
            </a:r>
            <a:r>
              <a:rPr lang="en-US" sz="1600" dirty="0"/>
              <a:t>contact responding entities if we have additional questions or conflicting information</a:t>
            </a:r>
            <a:r>
              <a:rPr lang="en-US" sz="1600" dirty="0" smtClean="0"/>
              <a:t>.</a:t>
            </a:r>
          </a:p>
          <a:p>
            <a:pPr marL="0" indent="0">
              <a:buNone/>
            </a:pPr>
            <a:endParaRPr lang="en-US" sz="1600" dirty="0"/>
          </a:p>
          <a:p>
            <a:pPr marL="0" indent="0">
              <a:buNone/>
            </a:pPr>
            <a:r>
              <a:rPr lang="en-US" sz="1600" dirty="0"/>
              <a:t>We conduct independent analysis of the potential impact using the data </a:t>
            </a:r>
            <a:r>
              <a:rPr lang="en-US" sz="1600" dirty="0" smtClean="0"/>
              <a:t>collected</a:t>
            </a:r>
            <a:r>
              <a:rPr lang="en-US" sz="1600" dirty="0"/>
              <a:t>. We extrapolate and aggregate information to assess the overall impact.</a:t>
            </a:r>
          </a:p>
          <a:p>
            <a:pPr marL="0" indent="0">
              <a:buNone/>
            </a:pPr>
            <a:endParaRPr lang="en-US" sz="1600" dirty="0"/>
          </a:p>
          <a:p>
            <a:endParaRPr lang="en-US" dirty="0" smtClean="0"/>
          </a:p>
        </p:txBody>
      </p:sp>
    </p:spTree>
    <p:extLst>
      <p:ext uri="{BB962C8B-B14F-4D97-AF65-F5344CB8AC3E}">
        <p14:creationId xmlns:p14="http://schemas.microsoft.com/office/powerpoint/2010/main" val="2944393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53500-0DDA-4413-93F5-DB62B445952A}"/>
              </a:ext>
            </a:extLst>
          </p:cNvPr>
          <p:cNvSpPr>
            <a:spLocks noGrp="1"/>
          </p:cNvSpPr>
          <p:nvPr>
            <p:ph type="title"/>
          </p:nvPr>
        </p:nvSpPr>
        <p:spPr/>
        <p:txBody>
          <a:bodyPr/>
          <a:lstStyle/>
          <a:p>
            <a:r>
              <a:rPr lang="en-US" dirty="0" smtClean="0"/>
              <a:t>Response Time</a:t>
            </a:r>
            <a:endParaRPr lang="en-US" dirty="0"/>
          </a:p>
        </p:txBody>
      </p:sp>
      <p:sp>
        <p:nvSpPr>
          <p:cNvPr id="7" name="Text Placeholder 6">
            <a:extLst>
              <a:ext uri="{FF2B5EF4-FFF2-40B4-BE49-F238E27FC236}">
                <a16:creationId xmlns:a16="http://schemas.microsoft.com/office/drawing/2014/main" id="{7B55A019-134A-4A70-9AF4-0E1387436E0D}"/>
              </a:ext>
            </a:extLst>
          </p:cNvPr>
          <p:cNvSpPr>
            <a:spLocks noGrp="1"/>
          </p:cNvSpPr>
          <p:nvPr>
            <p:ph type="body" idx="24"/>
          </p:nvPr>
        </p:nvSpPr>
        <p:spPr/>
        <p:txBody>
          <a:bodyPr>
            <a:normAutofit/>
          </a:bodyPr>
          <a:lstStyle/>
          <a:p>
            <a:r>
              <a:rPr lang="en-US" dirty="0" smtClean="0"/>
              <a:t>Most due dates are tentative and can change based on where the bill is at in the legislative process. </a:t>
            </a:r>
            <a:endParaRPr lang="en-US" dirty="0"/>
          </a:p>
        </p:txBody>
      </p:sp>
      <p:sp>
        <p:nvSpPr>
          <p:cNvPr id="8" name="Text Placeholder 7">
            <a:extLst>
              <a:ext uri="{FF2B5EF4-FFF2-40B4-BE49-F238E27FC236}">
                <a16:creationId xmlns:a16="http://schemas.microsoft.com/office/drawing/2014/main" id="{DFBCE920-72A2-47F9-825A-8D47D0868AD4}"/>
              </a:ext>
            </a:extLst>
          </p:cNvPr>
          <p:cNvSpPr>
            <a:spLocks noGrp="1"/>
          </p:cNvSpPr>
          <p:nvPr>
            <p:ph type="body" sz="quarter" idx="25"/>
          </p:nvPr>
        </p:nvSpPr>
        <p:spPr>
          <a:xfrm>
            <a:off x="838086" y="3012360"/>
            <a:ext cx="2985556" cy="781561"/>
          </a:xfrm>
        </p:spPr>
        <p:txBody>
          <a:bodyPr/>
          <a:lstStyle/>
          <a:p>
            <a:r>
              <a:rPr lang="en-US" dirty="0" smtClean="0"/>
              <a:t>2 Weeks</a:t>
            </a:r>
            <a:endParaRPr lang="en-US" dirty="0"/>
          </a:p>
        </p:txBody>
      </p:sp>
      <p:sp>
        <p:nvSpPr>
          <p:cNvPr id="9" name="Text Placeholder 8">
            <a:extLst>
              <a:ext uri="{FF2B5EF4-FFF2-40B4-BE49-F238E27FC236}">
                <a16:creationId xmlns:a16="http://schemas.microsoft.com/office/drawing/2014/main" id="{C0801E81-F581-4F86-A966-58A0B6195366}"/>
              </a:ext>
            </a:extLst>
          </p:cNvPr>
          <p:cNvSpPr>
            <a:spLocks noGrp="1"/>
          </p:cNvSpPr>
          <p:nvPr>
            <p:ph type="body" idx="1"/>
          </p:nvPr>
        </p:nvSpPr>
        <p:spPr>
          <a:xfrm>
            <a:off x="836613" y="4048566"/>
            <a:ext cx="2992278" cy="839881"/>
          </a:xfrm>
        </p:spPr>
        <p:txBody>
          <a:bodyPr>
            <a:normAutofit fontScale="92500" lnSpcReduction="20000"/>
          </a:bodyPr>
          <a:lstStyle/>
          <a:p>
            <a:r>
              <a:rPr lang="en-US" dirty="0" smtClean="0"/>
              <a:t>Introduced Bills</a:t>
            </a:r>
          </a:p>
          <a:p>
            <a:r>
              <a:rPr lang="en-US" dirty="0" smtClean="0"/>
              <a:t>Truly Agreed To and Finally Passed</a:t>
            </a:r>
            <a:endParaRPr lang="en-US" dirty="0"/>
          </a:p>
        </p:txBody>
      </p:sp>
      <p:sp>
        <p:nvSpPr>
          <p:cNvPr id="14" name="Text Placeholder 13">
            <a:extLst>
              <a:ext uri="{FF2B5EF4-FFF2-40B4-BE49-F238E27FC236}">
                <a16:creationId xmlns:a16="http://schemas.microsoft.com/office/drawing/2014/main" id="{7D48F08A-DB4D-4A22-91C7-252109861A39}"/>
              </a:ext>
            </a:extLst>
          </p:cNvPr>
          <p:cNvSpPr>
            <a:spLocks noGrp="1"/>
          </p:cNvSpPr>
          <p:nvPr>
            <p:ph type="body" sz="quarter" idx="29"/>
          </p:nvPr>
        </p:nvSpPr>
        <p:spPr>
          <a:xfrm>
            <a:off x="4594797" y="2678468"/>
            <a:ext cx="2635802" cy="781561"/>
          </a:xfrm>
        </p:spPr>
        <p:txBody>
          <a:bodyPr/>
          <a:lstStyle/>
          <a:p>
            <a:r>
              <a:rPr lang="en-US" sz="5800" dirty="0" smtClean="0"/>
              <a:t>1 Week</a:t>
            </a:r>
            <a:endParaRPr lang="en-US" sz="5800" dirty="0"/>
          </a:p>
        </p:txBody>
      </p:sp>
      <p:sp>
        <p:nvSpPr>
          <p:cNvPr id="15" name="Text Placeholder 14">
            <a:extLst>
              <a:ext uri="{FF2B5EF4-FFF2-40B4-BE49-F238E27FC236}">
                <a16:creationId xmlns:a16="http://schemas.microsoft.com/office/drawing/2014/main" id="{3BDB6A5B-0B7C-4D24-906B-D735042FABFF}"/>
              </a:ext>
            </a:extLst>
          </p:cNvPr>
          <p:cNvSpPr>
            <a:spLocks noGrp="1"/>
          </p:cNvSpPr>
          <p:nvPr>
            <p:ph type="body" idx="30"/>
          </p:nvPr>
        </p:nvSpPr>
        <p:spPr>
          <a:xfrm>
            <a:off x="4594797" y="3514987"/>
            <a:ext cx="2992278" cy="1610974"/>
          </a:xfrm>
        </p:spPr>
        <p:txBody>
          <a:bodyPr/>
          <a:lstStyle/>
          <a:p>
            <a:r>
              <a:rPr lang="en-US" dirty="0" smtClean="0"/>
              <a:t>Committee Substitutes</a:t>
            </a:r>
          </a:p>
          <a:p>
            <a:r>
              <a:rPr lang="en-US" dirty="0" smtClean="0"/>
              <a:t>Floor Substitutes</a:t>
            </a:r>
          </a:p>
          <a:p>
            <a:endParaRPr lang="en-US" dirty="0"/>
          </a:p>
        </p:txBody>
      </p:sp>
      <p:sp>
        <p:nvSpPr>
          <p:cNvPr id="11" name="Text Placeholder 10">
            <a:extLst>
              <a:ext uri="{FF2B5EF4-FFF2-40B4-BE49-F238E27FC236}">
                <a16:creationId xmlns:a16="http://schemas.microsoft.com/office/drawing/2014/main" id="{44B6F781-5753-4916-BEC6-4A34D54B4F85}"/>
              </a:ext>
            </a:extLst>
          </p:cNvPr>
          <p:cNvSpPr>
            <a:spLocks noGrp="1"/>
          </p:cNvSpPr>
          <p:nvPr>
            <p:ph type="body" sz="quarter" idx="26"/>
          </p:nvPr>
        </p:nvSpPr>
        <p:spPr>
          <a:xfrm>
            <a:off x="8358230" y="3012360"/>
            <a:ext cx="2962621" cy="837545"/>
          </a:xfrm>
        </p:spPr>
        <p:txBody>
          <a:bodyPr/>
          <a:lstStyle/>
          <a:p>
            <a:r>
              <a:rPr lang="en-US" sz="5600" dirty="0" smtClean="0"/>
              <a:t>Same Day</a:t>
            </a:r>
            <a:endParaRPr lang="en-US" sz="5600" dirty="0"/>
          </a:p>
        </p:txBody>
      </p:sp>
      <p:sp>
        <p:nvSpPr>
          <p:cNvPr id="5" name="Slide Number Placeholder 4">
            <a:extLst>
              <a:ext uri="{FF2B5EF4-FFF2-40B4-BE49-F238E27FC236}">
                <a16:creationId xmlns:a16="http://schemas.microsoft.com/office/drawing/2014/main" id="{913AC799-F01F-40A4-9433-15D791E6BB73}"/>
              </a:ext>
            </a:extLst>
          </p:cNvPr>
          <p:cNvSpPr>
            <a:spLocks noGrp="1"/>
          </p:cNvSpPr>
          <p:nvPr>
            <p:ph type="sldNum" sz="quarter" idx="12"/>
          </p:nvPr>
        </p:nvSpPr>
        <p:spPr/>
        <p:txBody>
          <a:bodyPr/>
          <a:lstStyle/>
          <a:p>
            <a:fld id="{3CE5352E-9B9F-4EDC-8769-7FA3D3F814C7}" type="slidenum">
              <a:rPr lang="en-US" smtClean="0"/>
              <a:pPr/>
              <a:t>12</a:t>
            </a:fld>
            <a:endParaRPr lang="en-US" dirty="0"/>
          </a:p>
        </p:txBody>
      </p:sp>
      <p:sp>
        <p:nvSpPr>
          <p:cNvPr id="18" name="Text Placeholder 14">
            <a:extLst>
              <a:ext uri="{FF2B5EF4-FFF2-40B4-BE49-F238E27FC236}">
                <a16:creationId xmlns:a16="http://schemas.microsoft.com/office/drawing/2014/main" id="{3BDB6A5B-0B7C-4D24-906B-D735042FABFF}"/>
              </a:ext>
            </a:extLst>
          </p:cNvPr>
          <p:cNvSpPr>
            <a:spLocks noGrp="1"/>
          </p:cNvSpPr>
          <p:nvPr>
            <p:ph type="body" idx="30"/>
          </p:nvPr>
        </p:nvSpPr>
        <p:spPr>
          <a:xfrm>
            <a:off x="8328573" y="4048565"/>
            <a:ext cx="2992278" cy="1209235"/>
          </a:xfrm>
        </p:spPr>
        <p:txBody>
          <a:bodyPr>
            <a:noAutofit/>
          </a:bodyPr>
          <a:lstStyle/>
          <a:p>
            <a:pPr>
              <a:lnSpc>
                <a:spcPct val="110000"/>
              </a:lnSpc>
            </a:pPr>
            <a:r>
              <a:rPr lang="en-US" sz="2000" dirty="0" smtClean="0"/>
              <a:t>Amendments</a:t>
            </a:r>
          </a:p>
          <a:p>
            <a:pPr>
              <a:lnSpc>
                <a:spcPct val="110000"/>
              </a:lnSpc>
            </a:pPr>
            <a:r>
              <a:rPr lang="en-US" sz="2000" dirty="0" smtClean="0"/>
              <a:t>Conference Committee Substitutes</a:t>
            </a:r>
            <a:endParaRPr lang="en-US" sz="2000" dirty="0"/>
          </a:p>
        </p:txBody>
      </p:sp>
    </p:spTree>
    <p:extLst>
      <p:ext uri="{BB962C8B-B14F-4D97-AF65-F5344CB8AC3E}">
        <p14:creationId xmlns:p14="http://schemas.microsoft.com/office/powerpoint/2010/main" val="35500462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EFC0-218D-4F7A-8C07-A588E93DAE6B}"/>
              </a:ext>
            </a:extLst>
          </p:cNvPr>
          <p:cNvSpPr>
            <a:spLocks noGrp="1"/>
          </p:cNvSpPr>
          <p:nvPr>
            <p:ph type="title"/>
          </p:nvPr>
        </p:nvSpPr>
        <p:spPr/>
        <p:txBody>
          <a:bodyPr/>
          <a:lstStyle/>
          <a:p>
            <a:r>
              <a:rPr lang="en-US" dirty="0" smtClean="0"/>
              <a:t>Responses that work</a:t>
            </a:r>
            <a:endParaRPr lang="en-US" dirty="0"/>
          </a:p>
        </p:txBody>
      </p:sp>
      <p:sp>
        <p:nvSpPr>
          <p:cNvPr id="8" name="Text Placeholder 7">
            <a:extLst>
              <a:ext uri="{FF2B5EF4-FFF2-40B4-BE49-F238E27FC236}">
                <a16:creationId xmlns:a16="http://schemas.microsoft.com/office/drawing/2014/main" id="{D4C26EAD-CF8A-4DD5-B109-AFCFFB65652F}"/>
              </a:ext>
            </a:extLst>
          </p:cNvPr>
          <p:cNvSpPr>
            <a:spLocks noGrp="1"/>
          </p:cNvSpPr>
          <p:nvPr>
            <p:ph type="body" sz="quarter" idx="25"/>
          </p:nvPr>
        </p:nvSpPr>
        <p:spPr>
          <a:xfrm>
            <a:off x="2073295" y="3068895"/>
            <a:ext cx="1797559" cy="1493678"/>
          </a:xfrm>
        </p:spPr>
        <p:txBody>
          <a:bodyPr/>
          <a:lstStyle/>
          <a:p>
            <a:r>
              <a:rPr lang="en-US" sz="1800" dirty="0" smtClean="0"/>
              <a:t>County A </a:t>
            </a:r>
            <a:r>
              <a:rPr lang="en-US" sz="1800" b="0" dirty="0" smtClean="0"/>
              <a:t>would </a:t>
            </a:r>
            <a:r>
              <a:rPr lang="en-US" sz="1800" b="0" dirty="0"/>
              <a:t>realize a savings of $1,600 if this proposed legislation were to </a:t>
            </a:r>
            <a:r>
              <a:rPr lang="en-US" sz="1800" b="0" dirty="0" smtClean="0"/>
              <a:t>pass.</a:t>
            </a:r>
            <a:endParaRPr lang="en-US" sz="1800" b="0" dirty="0"/>
          </a:p>
        </p:txBody>
      </p:sp>
      <p:sp>
        <p:nvSpPr>
          <p:cNvPr id="13" name="Text Placeholder 12">
            <a:extLst>
              <a:ext uri="{FF2B5EF4-FFF2-40B4-BE49-F238E27FC236}">
                <a16:creationId xmlns:a16="http://schemas.microsoft.com/office/drawing/2014/main" id="{95CA1D41-11A1-4E9E-BB5C-70DF2585578D}"/>
              </a:ext>
            </a:extLst>
          </p:cNvPr>
          <p:cNvSpPr>
            <a:spLocks noGrp="1"/>
          </p:cNvSpPr>
          <p:nvPr>
            <p:ph type="body" sz="quarter" idx="34"/>
          </p:nvPr>
        </p:nvSpPr>
        <p:spPr>
          <a:xfrm>
            <a:off x="4602860" y="2884602"/>
            <a:ext cx="1797559" cy="1847653"/>
          </a:xfrm>
        </p:spPr>
        <p:txBody>
          <a:bodyPr/>
          <a:lstStyle/>
          <a:p>
            <a:r>
              <a:rPr lang="en-US" sz="1800" dirty="0"/>
              <a:t>County B </a:t>
            </a:r>
            <a:r>
              <a:rPr lang="en-US" sz="1800" b="0" dirty="0"/>
              <a:t>assumes additional staff may cost between $2,000 and $5,000 to complete assessments at an earlier date.</a:t>
            </a:r>
          </a:p>
        </p:txBody>
      </p:sp>
      <p:sp>
        <p:nvSpPr>
          <p:cNvPr id="14" name="Text Placeholder 13">
            <a:extLst>
              <a:ext uri="{FF2B5EF4-FFF2-40B4-BE49-F238E27FC236}">
                <a16:creationId xmlns:a16="http://schemas.microsoft.com/office/drawing/2014/main" id="{63EA4DE4-E6F4-448E-B450-F4B72283A8F1}"/>
              </a:ext>
            </a:extLst>
          </p:cNvPr>
          <p:cNvSpPr>
            <a:spLocks noGrp="1"/>
          </p:cNvSpPr>
          <p:nvPr>
            <p:ph type="body" sz="quarter" idx="35"/>
          </p:nvPr>
        </p:nvSpPr>
        <p:spPr>
          <a:xfrm>
            <a:off x="7541443" y="2733773"/>
            <a:ext cx="2121031" cy="2205872"/>
          </a:xfrm>
        </p:spPr>
        <p:txBody>
          <a:bodyPr/>
          <a:lstStyle/>
          <a:p>
            <a:r>
              <a:rPr lang="en-US" sz="1800" dirty="0"/>
              <a:t>County C </a:t>
            </a:r>
            <a:r>
              <a:rPr lang="en-US" sz="1800" b="0" dirty="0"/>
              <a:t>assumes this proposal will cost $</a:t>
            </a:r>
            <a:r>
              <a:rPr lang="en-US" sz="1800" b="0" dirty="0" smtClean="0"/>
              <a:t>95,000 annually </a:t>
            </a:r>
            <a:r>
              <a:rPr lang="en-US" sz="1800" b="0" dirty="0"/>
              <a:t>for two added field appraisers to complete increases over 15% and provide written notification.</a:t>
            </a:r>
          </a:p>
        </p:txBody>
      </p:sp>
      <p:sp>
        <p:nvSpPr>
          <p:cNvPr id="5" name="Slide Number Placeholder 4">
            <a:extLst>
              <a:ext uri="{FF2B5EF4-FFF2-40B4-BE49-F238E27FC236}">
                <a16:creationId xmlns:a16="http://schemas.microsoft.com/office/drawing/2014/main" id="{B7044253-31CE-4F44-8831-53D8A0ED9B2A}"/>
              </a:ext>
            </a:extLst>
          </p:cNvPr>
          <p:cNvSpPr>
            <a:spLocks noGrp="1"/>
          </p:cNvSpPr>
          <p:nvPr>
            <p:ph type="sldNum" sz="quarter" idx="12"/>
          </p:nvPr>
        </p:nvSpPr>
        <p:spPr/>
        <p:txBody>
          <a:bodyPr/>
          <a:lstStyle/>
          <a:p>
            <a:fld id="{3CE5352E-9B9F-4EDC-8769-7FA3D3F814C7}" type="slidenum">
              <a:rPr lang="en-US" smtClean="0"/>
              <a:pPr/>
              <a:t>13</a:t>
            </a:fld>
            <a:endParaRPr lang="en-US" dirty="0"/>
          </a:p>
        </p:txBody>
      </p:sp>
    </p:spTree>
    <p:extLst>
      <p:ext uri="{BB962C8B-B14F-4D97-AF65-F5344CB8AC3E}">
        <p14:creationId xmlns:p14="http://schemas.microsoft.com/office/powerpoint/2010/main" val="29481336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E5352E-9B9F-4EDC-8769-7FA3D3F814C7}" type="slidenum">
              <a:rPr lang="en-US" noProof="0" smtClean="0"/>
              <a:t>14</a:t>
            </a:fld>
            <a:endParaRPr lang="en-US" noProof="0" dirty="0"/>
          </a:p>
        </p:txBody>
      </p:sp>
      <p:pic>
        <p:nvPicPr>
          <p:cNvPr id="9" name="Picture Placeholder 8"/>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491799" y="1954551"/>
            <a:ext cx="7959473" cy="4320856"/>
          </a:xfrm>
        </p:spPr>
      </p:pic>
      <p:sp>
        <p:nvSpPr>
          <p:cNvPr id="10" name="Title 1"/>
          <p:cNvSpPr txBox="1">
            <a:spLocks/>
          </p:cNvSpPr>
          <p:nvPr/>
        </p:nvSpPr>
        <p:spPr>
          <a:xfrm>
            <a:off x="641478" y="1091386"/>
            <a:ext cx="5040914" cy="540000"/>
          </a:xfrm>
          <a:prstGeom prst="rect">
            <a:avLst/>
          </a:prstGeom>
        </p:spPr>
        <p:txBody>
          <a:bodyPr vert="horz" lIns="36000" tIns="0" rIns="0" bIns="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3000" dirty="0" smtClean="0"/>
              <a:t>Example of a Good Response</a:t>
            </a:r>
            <a:endParaRPr lang="en-US" sz="3000" dirty="0"/>
          </a:p>
        </p:txBody>
      </p:sp>
      <p:sp>
        <p:nvSpPr>
          <p:cNvPr id="6" name="TextBox 5"/>
          <p:cNvSpPr txBox="1"/>
          <p:nvPr/>
        </p:nvSpPr>
        <p:spPr>
          <a:xfrm>
            <a:off x="9236358" y="1819623"/>
            <a:ext cx="1847272" cy="646331"/>
          </a:xfrm>
          <a:prstGeom prst="rect">
            <a:avLst/>
          </a:prstGeom>
          <a:noFill/>
        </p:spPr>
        <p:txBody>
          <a:bodyPr wrap="square" rtlCol="0">
            <a:spAutoFit/>
          </a:bodyPr>
          <a:lstStyle/>
          <a:p>
            <a:r>
              <a:rPr lang="en-US" b="1" dirty="0" smtClean="0">
                <a:solidFill>
                  <a:srgbClr val="FF0000"/>
                </a:solidFill>
              </a:rPr>
              <a:t>Identified the section number.</a:t>
            </a:r>
            <a:endParaRPr lang="en-US" b="1" dirty="0">
              <a:solidFill>
                <a:srgbClr val="FF0000"/>
              </a:solidFill>
            </a:endParaRPr>
          </a:p>
        </p:txBody>
      </p:sp>
      <p:sp>
        <p:nvSpPr>
          <p:cNvPr id="12" name="TextBox 11"/>
          <p:cNvSpPr txBox="1"/>
          <p:nvPr/>
        </p:nvSpPr>
        <p:spPr>
          <a:xfrm>
            <a:off x="9236360" y="2654191"/>
            <a:ext cx="2253676" cy="646331"/>
          </a:xfrm>
          <a:prstGeom prst="rect">
            <a:avLst/>
          </a:prstGeom>
          <a:noFill/>
        </p:spPr>
        <p:txBody>
          <a:bodyPr wrap="square" rtlCol="0">
            <a:spAutoFit/>
          </a:bodyPr>
          <a:lstStyle/>
          <a:p>
            <a:r>
              <a:rPr lang="en-US" b="1" dirty="0" smtClean="0">
                <a:solidFill>
                  <a:srgbClr val="FF0000"/>
                </a:solidFill>
              </a:rPr>
              <a:t>Identified the historical experience.</a:t>
            </a:r>
            <a:endParaRPr lang="en-US" b="1" dirty="0">
              <a:solidFill>
                <a:srgbClr val="FF0000"/>
              </a:solidFill>
            </a:endParaRPr>
          </a:p>
        </p:txBody>
      </p:sp>
      <p:sp>
        <p:nvSpPr>
          <p:cNvPr id="13" name="TextBox 12"/>
          <p:cNvSpPr txBox="1"/>
          <p:nvPr/>
        </p:nvSpPr>
        <p:spPr>
          <a:xfrm>
            <a:off x="9236359" y="3676996"/>
            <a:ext cx="2179781" cy="646331"/>
          </a:xfrm>
          <a:prstGeom prst="rect">
            <a:avLst/>
          </a:prstGeom>
          <a:noFill/>
        </p:spPr>
        <p:txBody>
          <a:bodyPr wrap="square" rtlCol="0">
            <a:spAutoFit/>
          </a:bodyPr>
          <a:lstStyle/>
          <a:p>
            <a:r>
              <a:rPr lang="en-US" b="1" dirty="0" smtClean="0">
                <a:solidFill>
                  <a:srgbClr val="FF0000"/>
                </a:solidFill>
              </a:rPr>
              <a:t>Identified the key assumption.</a:t>
            </a:r>
            <a:endParaRPr lang="en-US" b="1" dirty="0">
              <a:solidFill>
                <a:srgbClr val="FF0000"/>
              </a:solidFill>
            </a:endParaRPr>
          </a:p>
        </p:txBody>
      </p:sp>
      <p:sp>
        <p:nvSpPr>
          <p:cNvPr id="14" name="TextBox 13"/>
          <p:cNvSpPr txBox="1"/>
          <p:nvPr/>
        </p:nvSpPr>
        <p:spPr>
          <a:xfrm>
            <a:off x="9236358" y="4699801"/>
            <a:ext cx="2179781" cy="923330"/>
          </a:xfrm>
          <a:prstGeom prst="rect">
            <a:avLst/>
          </a:prstGeom>
          <a:noFill/>
        </p:spPr>
        <p:txBody>
          <a:bodyPr wrap="square" rtlCol="0">
            <a:spAutoFit/>
          </a:bodyPr>
          <a:lstStyle/>
          <a:p>
            <a:r>
              <a:rPr lang="en-US" b="1" dirty="0" smtClean="0">
                <a:solidFill>
                  <a:srgbClr val="FF0000"/>
                </a:solidFill>
              </a:rPr>
              <a:t>Identified the impact from specific amendments.</a:t>
            </a:r>
            <a:endParaRPr lang="en-US" b="1" dirty="0">
              <a:solidFill>
                <a:srgbClr val="FF0000"/>
              </a:solidFill>
            </a:endParaRPr>
          </a:p>
        </p:txBody>
      </p:sp>
    </p:spTree>
    <p:extLst>
      <p:ext uri="{BB962C8B-B14F-4D97-AF65-F5344CB8AC3E}">
        <p14:creationId xmlns:p14="http://schemas.microsoft.com/office/powerpoint/2010/main" val="633732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172" y="519709"/>
            <a:ext cx="5321209" cy="540000"/>
          </a:xfrm>
        </p:spPr>
        <p:txBody>
          <a:bodyPr>
            <a:normAutofit/>
          </a:bodyPr>
          <a:lstStyle/>
          <a:p>
            <a:r>
              <a:rPr lang="en-US" dirty="0" smtClean="0"/>
              <a:t>Another Good Response</a:t>
            </a:r>
            <a:endParaRPr lang="en-US" dirty="0"/>
          </a:p>
        </p:txBody>
      </p:sp>
      <p:sp>
        <p:nvSpPr>
          <p:cNvPr id="5" name="Slide Number Placeholder 4"/>
          <p:cNvSpPr>
            <a:spLocks noGrp="1"/>
          </p:cNvSpPr>
          <p:nvPr>
            <p:ph type="sldNum" sz="quarter" idx="12"/>
          </p:nvPr>
        </p:nvSpPr>
        <p:spPr/>
        <p:txBody>
          <a:bodyPr/>
          <a:lstStyle/>
          <a:p>
            <a:fld id="{3CE5352E-9B9F-4EDC-8769-7FA3D3F814C7}" type="slidenum">
              <a:rPr lang="en-US" noProof="0" smtClean="0"/>
              <a:t>15</a:t>
            </a:fld>
            <a:endParaRPr lang="en-US" noProof="0" dirty="0"/>
          </a:p>
        </p:txBody>
      </p:sp>
      <p:pic>
        <p:nvPicPr>
          <p:cNvPr id="9" name="Picture Placeholder 8"/>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516021" y="1334890"/>
            <a:ext cx="9732856" cy="4723033"/>
          </a:xfrm>
        </p:spPr>
      </p:pic>
      <p:sp>
        <p:nvSpPr>
          <p:cNvPr id="11" name="TextBox 10"/>
          <p:cNvSpPr txBox="1"/>
          <p:nvPr/>
        </p:nvSpPr>
        <p:spPr>
          <a:xfrm>
            <a:off x="10074977" y="1381711"/>
            <a:ext cx="1793750" cy="923330"/>
          </a:xfrm>
          <a:prstGeom prst="rect">
            <a:avLst/>
          </a:prstGeom>
          <a:noFill/>
        </p:spPr>
        <p:txBody>
          <a:bodyPr wrap="square" rtlCol="0">
            <a:spAutoFit/>
          </a:bodyPr>
          <a:lstStyle/>
          <a:p>
            <a:r>
              <a:rPr lang="en-US" b="1" dirty="0" smtClean="0">
                <a:solidFill>
                  <a:srgbClr val="FF0000"/>
                </a:solidFill>
              </a:rPr>
              <a:t>Demonstrated the impact using an example.</a:t>
            </a:r>
            <a:endParaRPr lang="en-US" b="1" dirty="0">
              <a:solidFill>
                <a:srgbClr val="FF0000"/>
              </a:solidFill>
            </a:endParaRPr>
          </a:p>
        </p:txBody>
      </p:sp>
      <p:sp>
        <p:nvSpPr>
          <p:cNvPr id="12" name="TextBox 11"/>
          <p:cNvSpPr txBox="1"/>
          <p:nvPr/>
        </p:nvSpPr>
        <p:spPr>
          <a:xfrm>
            <a:off x="10161927" y="2426700"/>
            <a:ext cx="1625600" cy="923330"/>
          </a:xfrm>
          <a:prstGeom prst="rect">
            <a:avLst/>
          </a:prstGeom>
          <a:noFill/>
        </p:spPr>
        <p:txBody>
          <a:bodyPr wrap="square" rtlCol="0">
            <a:spAutoFit/>
          </a:bodyPr>
          <a:lstStyle/>
          <a:p>
            <a:r>
              <a:rPr lang="en-US" b="1" dirty="0" smtClean="0">
                <a:solidFill>
                  <a:srgbClr val="FF0000"/>
                </a:solidFill>
              </a:rPr>
              <a:t>Discussed limitations of the estimate.</a:t>
            </a:r>
            <a:endParaRPr lang="en-US" b="1" dirty="0">
              <a:solidFill>
                <a:srgbClr val="FF0000"/>
              </a:solidFill>
            </a:endParaRPr>
          </a:p>
        </p:txBody>
      </p:sp>
      <p:sp>
        <p:nvSpPr>
          <p:cNvPr id="13" name="TextBox 12"/>
          <p:cNvSpPr txBox="1"/>
          <p:nvPr/>
        </p:nvSpPr>
        <p:spPr>
          <a:xfrm>
            <a:off x="10074977" y="3625211"/>
            <a:ext cx="1793750" cy="923330"/>
          </a:xfrm>
          <a:prstGeom prst="rect">
            <a:avLst/>
          </a:prstGeom>
          <a:noFill/>
        </p:spPr>
        <p:txBody>
          <a:bodyPr wrap="square" rtlCol="0">
            <a:spAutoFit/>
          </a:bodyPr>
          <a:lstStyle/>
          <a:p>
            <a:r>
              <a:rPr lang="en-US" b="1" dirty="0" smtClean="0">
                <a:solidFill>
                  <a:srgbClr val="FF0000"/>
                </a:solidFill>
              </a:rPr>
              <a:t>Identified the language driving the change.</a:t>
            </a:r>
            <a:endParaRPr lang="en-US" b="1" dirty="0">
              <a:solidFill>
                <a:srgbClr val="FF0000"/>
              </a:solidFill>
            </a:endParaRPr>
          </a:p>
        </p:txBody>
      </p:sp>
      <p:sp>
        <p:nvSpPr>
          <p:cNvPr id="14" name="TextBox 13"/>
          <p:cNvSpPr txBox="1"/>
          <p:nvPr/>
        </p:nvSpPr>
        <p:spPr>
          <a:xfrm>
            <a:off x="10074977" y="4703067"/>
            <a:ext cx="1793750" cy="646331"/>
          </a:xfrm>
          <a:prstGeom prst="rect">
            <a:avLst/>
          </a:prstGeom>
          <a:noFill/>
        </p:spPr>
        <p:txBody>
          <a:bodyPr wrap="square" rtlCol="0">
            <a:spAutoFit/>
          </a:bodyPr>
          <a:lstStyle/>
          <a:p>
            <a:r>
              <a:rPr lang="en-US" b="1" dirty="0" smtClean="0">
                <a:solidFill>
                  <a:srgbClr val="FF0000"/>
                </a:solidFill>
              </a:rPr>
              <a:t>Described the key assumption.</a:t>
            </a:r>
            <a:endParaRPr lang="en-US" b="1" dirty="0">
              <a:solidFill>
                <a:srgbClr val="FF0000"/>
              </a:solidFill>
            </a:endParaRPr>
          </a:p>
        </p:txBody>
      </p:sp>
    </p:spTree>
    <p:extLst>
      <p:ext uri="{BB962C8B-B14F-4D97-AF65-F5344CB8AC3E}">
        <p14:creationId xmlns:p14="http://schemas.microsoft.com/office/powerpoint/2010/main" val="29966051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16</a:t>
            </a:fld>
            <a:endParaRPr lang="en-US" noProof="0" dirty="0"/>
          </a:p>
        </p:txBody>
      </p:sp>
      <p:sp>
        <p:nvSpPr>
          <p:cNvPr id="5" name="TextBox 4"/>
          <p:cNvSpPr txBox="1"/>
          <p:nvPr/>
        </p:nvSpPr>
        <p:spPr>
          <a:xfrm>
            <a:off x="1035541" y="1173018"/>
            <a:ext cx="10223586" cy="5078313"/>
          </a:xfrm>
          <a:prstGeom prst="rect">
            <a:avLst/>
          </a:prstGeom>
          <a:noFill/>
        </p:spPr>
        <p:txBody>
          <a:bodyPr wrap="square" rtlCol="0">
            <a:spAutoFit/>
          </a:bodyPr>
          <a:lstStyle/>
          <a:p>
            <a:r>
              <a:rPr lang="en-US" dirty="0"/>
              <a:t>Our local government estimates the fiscal impact of the above-referenced bill for fiscal years 2022, 2023 and 2024 to be as follows:</a:t>
            </a:r>
          </a:p>
          <a:p>
            <a:r>
              <a:rPr lang="en-US" dirty="0"/>
              <a:t>(Reminder:  2022 will likely be a portion of a fiscal year, depending on effective date of bill</a:t>
            </a:r>
            <a:r>
              <a:rPr lang="en-US" dirty="0" smtClean="0"/>
              <a:t>)</a:t>
            </a:r>
            <a:endParaRPr lang="en-US" dirty="0"/>
          </a:p>
          <a:p>
            <a:r>
              <a:rPr lang="en-US" dirty="0"/>
              <a:t> </a:t>
            </a:r>
          </a:p>
          <a:p>
            <a:r>
              <a:rPr lang="en-US" b="1" dirty="0"/>
              <a:t>Revenue Increases: (explain amount per fiscal year and source or reason for increase)</a:t>
            </a:r>
            <a:r>
              <a:rPr lang="en-US" dirty="0"/>
              <a:t>		</a:t>
            </a:r>
          </a:p>
          <a:p>
            <a:r>
              <a:rPr lang="en-US" b="1" dirty="0">
                <a:solidFill>
                  <a:srgbClr val="FF0000"/>
                </a:solidFill>
              </a:rPr>
              <a:t>Section 102.600 - We think this proposal will generate up to $200,000 for our county on an annual basis.</a:t>
            </a:r>
          </a:p>
          <a:p>
            <a:r>
              <a:rPr lang="en-US" dirty="0"/>
              <a:t> </a:t>
            </a:r>
          </a:p>
          <a:p>
            <a:r>
              <a:rPr lang="en-US" b="1" dirty="0"/>
              <a:t>Revenue Losses</a:t>
            </a:r>
            <a:r>
              <a:rPr lang="en-US" dirty="0"/>
              <a:t>: (explain why revenue losses would be expected and amount per fiscal year)</a:t>
            </a:r>
          </a:p>
          <a:p>
            <a:r>
              <a:rPr lang="en-US" b="1" dirty="0">
                <a:solidFill>
                  <a:srgbClr val="FF0000"/>
                </a:solidFill>
              </a:rPr>
              <a:t>Section 102.600 - Should this proposal be enacted, </a:t>
            </a:r>
            <a:r>
              <a:rPr lang="en-US" b="1" dirty="0" smtClean="0">
                <a:solidFill>
                  <a:srgbClr val="FF0000"/>
                </a:solidFill>
              </a:rPr>
              <a:t>the county </a:t>
            </a:r>
            <a:r>
              <a:rPr lang="en-US" b="1" dirty="0">
                <a:solidFill>
                  <a:srgbClr val="FF0000"/>
                </a:solidFill>
              </a:rPr>
              <a:t>will lose $5,000 annually in fee revenue.</a:t>
            </a:r>
          </a:p>
          <a:p>
            <a:r>
              <a:rPr lang="en-US" dirty="0"/>
              <a:t> </a:t>
            </a:r>
          </a:p>
          <a:p>
            <a:r>
              <a:rPr lang="en-US" b="1" dirty="0" smtClean="0"/>
              <a:t>Cost </a:t>
            </a:r>
            <a:r>
              <a:rPr lang="en-US" b="1" dirty="0"/>
              <a:t>Increases</a:t>
            </a:r>
            <a:r>
              <a:rPr lang="en-US" dirty="0"/>
              <a:t>: (explain what type of costs will be incurred, amount per fiscal year and reason)</a:t>
            </a:r>
          </a:p>
          <a:p>
            <a:r>
              <a:rPr lang="en-US" b="1" dirty="0">
                <a:solidFill>
                  <a:srgbClr val="FF0000"/>
                </a:solidFill>
              </a:rPr>
              <a:t>Section 102.600 - We will need to hire another computer programmer to meet the needs of this proposal.  Personal service cost at $60,000; Benefits at $15,000 for a total of $75,000 per year.</a:t>
            </a:r>
          </a:p>
          <a:p>
            <a:r>
              <a:rPr lang="en-US" b="1" dirty="0">
                <a:solidFill>
                  <a:srgbClr val="FF0000"/>
                </a:solidFill>
              </a:rPr>
              <a:t> </a:t>
            </a:r>
          </a:p>
          <a:p>
            <a:r>
              <a:rPr lang="en-US" b="1" dirty="0">
                <a:solidFill>
                  <a:srgbClr val="FF0000"/>
                </a:solidFill>
              </a:rPr>
              <a:t>Section 103.400 – Postage cost of $50,000 on an annual basis.</a:t>
            </a:r>
          </a:p>
          <a:p>
            <a:r>
              <a:rPr lang="en-US" dirty="0"/>
              <a:t> </a:t>
            </a:r>
          </a:p>
          <a:p>
            <a:r>
              <a:rPr lang="en-US" b="1" dirty="0"/>
              <a:t>Cost Savings</a:t>
            </a:r>
            <a:r>
              <a:rPr lang="en-US" dirty="0"/>
              <a:t>: (explain amount per fiscal year, reason for savings and area where savings will occur)</a:t>
            </a:r>
          </a:p>
          <a:p>
            <a:r>
              <a:rPr lang="en-US" b="1" dirty="0">
                <a:solidFill>
                  <a:srgbClr val="FF0000"/>
                </a:solidFill>
              </a:rPr>
              <a:t>Section 102.600 - This proposal will save our county $100,000 per year in legal expenses</a:t>
            </a:r>
            <a:r>
              <a:rPr lang="en-US" b="1" dirty="0" smtClean="0">
                <a:solidFill>
                  <a:srgbClr val="FF0000"/>
                </a:solidFill>
              </a:rPr>
              <a:t>.</a:t>
            </a:r>
            <a:endParaRPr lang="en-US" b="1" dirty="0">
              <a:solidFill>
                <a:srgbClr val="FF0000"/>
              </a:solidFill>
            </a:endParaRPr>
          </a:p>
        </p:txBody>
      </p:sp>
      <p:sp>
        <p:nvSpPr>
          <p:cNvPr id="6" name="Rounded Rectangle 5"/>
          <p:cNvSpPr/>
          <p:nvPr/>
        </p:nvSpPr>
        <p:spPr>
          <a:xfrm>
            <a:off x="1035541" y="218359"/>
            <a:ext cx="9975273" cy="858982"/>
          </a:xfrm>
          <a:prstGeom prst="round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126836" y="369455"/>
            <a:ext cx="9578109" cy="707886"/>
          </a:xfrm>
          <a:prstGeom prst="rect">
            <a:avLst/>
          </a:prstGeom>
          <a:noFill/>
        </p:spPr>
        <p:txBody>
          <a:bodyPr wrap="square" rtlCol="0">
            <a:spAutoFit/>
          </a:bodyPr>
          <a:lstStyle/>
          <a:p>
            <a:r>
              <a:rPr lang="en-US" sz="4000" b="1" dirty="0" smtClean="0"/>
              <a:t>Official Response Form: Local Worksheet</a:t>
            </a:r>
            <a:endParaRPr lang="en-US" sz="4000" b="1" dirty="0"/>
          </a:p>
        </p:txBody>
      </p:sp>
    </p:spTree>
    <p:extLst>
      <p:ext uri="{BB962C8B-B14F-4D97-AF65-F5344CB8AC3E}">
        <p14:creationId xmlns:p14="http://schemas.microsoft.com/office/powerpoint/2010/main" val="19315959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3236" y="1863735"/>
            <a:ext cx="5255491" cy="940277"/>
          </a:xfrm>
        </p:spPr>
        <p:txBody>
          <a:bodyPr>
            <a:normAutofit fontScale="90000"/>
          </a:bodyPr>
          <a:lstStyle/>
          <a:p>
            <a:r>
              <a:rPr lang="en-US" dirty="0"/>
              <a:t>Elements of A Good Response</a:t>
            </a:r>
          </a:p>
        </p:txBody>
      </p:sp>
      <p:sp>
        <p:nvSpPr>
          <p:cNvPr id="5" name="Slide Number Placeholder 4"/>
          <p:cNvSpPr>
            <a:spLocks noGrp="1"/>
          </p:cNvSpPr>
          <p:nvPr>
            <p:ph type="sldNum" sz="quarter" idx="12"/>
          </p:nvPr>
        </p:nvSpPr>
        <p:spPr/>
        <p:txBody>
          <a:bodyPr/>
          <a:lstStyle/>
          <a:p>
            <a:fld id="{3CE5352E-9B9F-4EDC-8769-7FA3D3F814C7}" type="slidenum">
              <a:rPr lang="en-US" noProof="0" smtClean="0"/>
              <a:t>17</a:t>
            </a:fld>
            <a:endParaRPr lang="en-US" noProof="0" dirty="0"/>
          </a:p>
        </p:txBody>
      </p:sp>
      <p:pic>
        <p:nvPicPr>
          <p:cNvPr id="9" name="Picture Placeholder 8"/>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8528" r="18528"/>
          <a:stretch>
            <a:fillRect/>
          </a:stretch>
        </p:blipFill>
        <p:spPr/>
      </p:pic>
      <p:sp>
        <p:nvSpPr>
          <p:cNvPr id="7" name="Text Placeholder 6"/>
          <p:cNvSpPr>
            <a:spLocks noGrp="1"/>
          </p:cNvSpPr>
          <p:nvPr>
            <p:ph type="body" idx="13"/>
          </p:nvPr>
        </p:nvSpPr>
        <p:spPr>
          <a:xfrm>
            <a:off x="6726212" y="2990573"/>
            <a:ext cx="4878183" cy="2467690"/>
          </a:xfrm>
        </p:spPr>
        <p:txBody>
          <a:bodyPr>
            <a:normAutofit/>
          </a:bodyPr>
          <a:lstStyle/>
          <a:p>
            <a:r>
              <a:rPr lang="en-US" sz="2000" dirty="0" smtClean="0"/>
              <a:t>Identify </a:t>
            </a:r>
            <a:r>
              <a:rPr lang="en-US" sz="2000" dirty="0"/>
              <a:t>key assumptions</a:t>
            </a:r>
          </a:p>
          <a:p>
            <a:r>
              <a:rPr lang="en-US" sz="2000" dirty="0"/>
              <a:t>Identify the impacts by section </a:t>
            </a:r>
            <a:r>
              <a:rPr lang="en-US" sz="2000" dirty="0" smtClean="0"/>
              <a:t>number</a:t>
            </a:r>
          </a:p>
          <a:p>
            <a:r>
              <a:rPr lang="en-US" sz="2000" dirty="0" smtClean="0"/>
              <a:t>Itemize each impact</a:t>
            </a:r>
            <a:endParaRPr lang="en-US" sz="2000" dirty="0"/>
          </a:p>
          <a:p>
            <a:r>
              <a:rPr lang="en-US" sz="2000" dirty="0"/>
              <a:t>Include historical trends or experiences</a:t>
            </a:r>
          </a:p>
          <a:p>
            <a:r>
              <a:rPr lang="en-US" sz="2000" dirty="0" smtClean="0"/>
              <a:t>Quantify the impact, use </a:t>
            </a:r>
            <a:r>
              <a:rPr lang="en-US" sz="2000" dirty="0"/>
              <a:t>examples</a:t>
            </a:r>
          </a:p>
          <a:p>
            <a:r>
              <a:rPr lang="en-US" sz="2000" dirty="0"/>
              <a:t>Provide supporting data</a:t>
            </a:r>
          </a:p>
          <a:p>
            <a:endParaRPr lang="en-US" dirty="0"/>
          </a:p>
        </p:txBody>
      </p:sp>
    </p:spTree>
    <p:extLst>
      <p:ext uri="{BB962C8B-B14F-4D97-AF65-F5344CB8AC3E}">
        <p14:creationId xmlns:p14="http://schemas.microsoft.com/office/powerpoint/2010/main" val="32345772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93697" y="263349"/>
            <a:ext cx="11041441" cy="1031132"/>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074702-8A75-423F-B84F-01840820755E}"/>
              </a:ext>
            </a:extLst>
          </p:cNvPr>
          <p:cNvSpPr>
            <a:spLocks noGrp="1"/>
          </p:cNvSpPr>
          <p:nvPr>
            <p:ph type="title"/>
          </p:nvPr>
        </p:nvSpPr>
        <p:spPr>
          <a:xfrm>
            <a:off x="641478" y="495449"/>
            <a:ext cx="9037320" cy="566931"/>
          </a:xfrm>
        </p:spPr>
        <p:txBody>
          <a:bodyPr/>
          <a:lstStyle/>
          <a:p>
            <a:r>
              <a:rPr lang="en-US" dirty="0" smtClean="0"/>
              <a:t>Other Types of Responses</a:t>
            </a:r>
            <a:endParaRPr lang="en-US" dirty="0"/>
          </a:p>
        </p:txBody>
      </p:sp>
      <p:sp>
        <p:nvSpPr>
          <p:cNvPr id="12" name="Text Placeholder 11">
            <a:extLst>
              <a:ext uri="{FF2B5EF4-FFF2-40B4-BE49-F238E27FC236}">
                <a16:creationId xmlns:a16="http://schemas.microsoft.com/office/drawing/2014/main" id="{527411E9-7586-4E60-A67E-57517F797ECE}"/>
              </a:ext>
            </a:extLst>
          </p:cNvPr>
          <p:cNvSpPr>
            <a:spLocks noGrp="1"/>
          </p:cNvSpPr>
          <p:nvPr>
            <p:ph type="body" idx="18"/>
          </p:nvPr>
        </p:nvSpPr>
        <p:spPr>
          <a:xfrm>
            <a:off x="567587" y="1783322"/>
            <a:ext cx="4866745" cy="334918"/>
          </a:xfrm>
        </p:spPr>
        <p:txBody>
          <a:bodyPr>
            <a:noAutofit/>
          </a:bodyPr>
          <a:lstStyle/>
          <a:p>
            <a:r>
              <a:rPr lang="en-US" sz="2800" dirty="0" smtClean="0"/>
              <a:t>Comment Memo</a:t>
            </a:r>
            <a:endParaRPr lang="en-US" sz="2800" dirty="0"/>
          </a:p>
        </p:txBody>
      </p:sp>
      <p:sp>
        <p:nvSpPr>
          <p:cNvPr id="13" name="Text Placeholder 12">
            <a:extLst>
              <a:ext uri="{FF2B5EF4-FFF2-40B4-BE49-F238E27FC236}">
                <a16:creationId xmlns:a16="http://schemas.microsoft.com/office/drawing/2014/main" id="{A0665AA9-7996-4F7E-9EBD-9502039CD3DE}"/>
              </a:ext>
            </a:extLst>
          </p:cNvPr>
          <p:cNvSpPr>
            <a:spLocks noGrp="1"/>
          </p:cNvSpPr>
          <p:nvPr>
            <p:ph type="body" sz="quarter" idx="19"/>
          </p:nvPr>
        </p:nvSpPr>
        <p:spPr>
          <a:xfrm>
            <a:off x="567586" y="2145957"/>
            <a:ext cx="4866745" cy="1034207"/>
          </a:xfrm>
        </p:spPr>
        <p:txBody>
          <a:bodyPr>
            <a:noAutofit/>
          </a:bodyPr>
          <a:lstStyle/>
          <a:p>
            <a:r>
              <a:rPr lang="en-US" sz="2000" dirty="0" smtClean="0"/>
              <a:t>The Comment Memo can be used to express concerns or suggest changes related to the proposed legislation. The comment memo will be forwarded to the drafter of the legislation.</a:t>
            </a:r>
            <a:endParaRPr lang="en-US" sz="2000" dirty="0"/>
          </a:p>
        </p:txBody>
      </p:sp>
      <p:sp>
        <p:nvSpPr>
          <p:cNvPr id="14" name="Text Placeholder 13">
            <a:extLst>
              <a:ext uri="{FF2B5EF4-FFF2-40B4-BE49-F238E27FC236}">
                <a16:creationId xmlns:a16="http://schemas.microsoft.com/office/drawing/2014/main" id="{58C7FCDF-C095-418D-B8A5-3D9E26756B8E}"/>
              </a:ext>
            </a:extLst>
          </p:cNvPr>
          <p:cNvSpPr>
            <a:spLocks noGrp="1"/>
          </p:cNvSpPr>
          <p:nvPr>
            <p:ph type="body" idx="20"/>
          </p:nvPr>
        </p:nvSpPr>
        <p:spPr>
          <a:xfrm>
            <a:off x="6136908" y="1783322"/>
            <a:ext cx="4866745" cy="334918"/>
          </a:xfrm>
        </p:spPr>
        <p:txBody>
          <a:bodyPr>
            <a:noAutofit/>
          </a:bodyPr>
          <a:lstStyle/>
          <a:p>
            <a:r>
              <a:rPr lang="en-US" sz="2800" dirty="0" smtClean="0"/>
              <a:t>Technical Memo</a:t>
            </a:r>
            <a:endParaRPr lang="en-US" sz="2800" dirty="0"/>
          </a:p>
        </p:txBody>
      </p:sp>
      <p:sp>
        <p:nvSpPr>
          <p:cNvPr id="15" name="Text Placeholder 14">
            <a:extLst>
              <a:ext uri="{FF2B5EF4-FFF2-40B4-BE49-F238E27FC236}">
                <a16:creationId xmlns:a16="http://schemas.microsoft.com/office/drawing/2014/main" id="{A6A0C06E-2C62-495A-9F3F-E595CFA9276B}"/>
              </a:ext>
            </a:extLst>
          </p:cNvPr>
          <p:cNvSpPr>
            <a:spLocks noGrp="1"/>
          </p:cNvSpPr>
          <p:nvPr>
            <p:ph type="body" sz="quarter" idx="21"/>
          </p:nvPr>
        </p:nvSpPr>
        <p:spPr>
          <a:xfrm>
            <a:off x="6136907" y="2118239"/>
            <a:ext cx="5288475" cy="1197615"/>
          </a:xfrm>
        </p:spPr>
        <p:txBody>
          <a:bodyPr>
            <a:noAutofit/>
          </a:bodyPr>
          <a:lstStyle/>
          <a:p>
            <a:r>
              <a:rPr lang="en-US" sz="2000" dirty="0" smtClean="0"/>
              <a:t>A Technical Memo can be used to identify technical errors in the drafting of the proposed legislation such as bad sectional references or conflicting sections. Technical Memos are also forwarded to the drafter.</a:t>
            </a:r>
            <a:endParaRPr lang="en-US" sz="2000" dirty="0"/>
          </a:p>
        </p:txBody>
      </p:sp>
      <p:sp>
        <p:nvSpPr>
          <p:cNvPr id="6" name="Slide Number Placeholder 5">
            <a:extLst>
              <a:ext uri="{FF2B5EF4-FFF2-40B4-BE49-F238E27FC236}">
                <a16:creationId xmlns:a16="http://schemas.microsoft.com/office/drawing/2014/main" id="{A295D9BC-AB8F-4271-8A48-4BAD2E39C8C2}"/>
              </a:ext>
            </a:extLst>
          </p:cNvPr>
          <p:cNvSpPr>
            <a:spLocks noGrp="1"/>
          </p:cNvSpPr>
          <p:nvPr>
            <p:ph type="sldNum" sz="quarter" idx="12"/>
          </p:nvPr>
        </p:nvSpPr>
        <p:spPr/>
        <p:txBody>
          <a:bodyPr/>
          <a:lstStyle/>
          <a:p>
            <a:fld id="{3CE5352E-9B9F-4EDC-8769-7FA3D3F814C7}" type="slidenum">
              <a:rPr lang="en-US" smtClean="0"/>
              <a:t>18</a:t>
            </a:fld>
            <a:endParaRPr lang="en-US" dirty="0"/>
          </a:p>
        </p:txBody>
      </p:sp>
      <p:sp>
        <p:nvSpPr>
          <p:cNvPr id="16" name="TextBox 15"/>
          <p:cNvSpPr txBox="1"/>
          <p:nvPr/>
        </p:nvSpPr>
        <p:spPr>
          <a:xfrm>
            <a:off x="6136908" y="3570807"/>
            <a:ext cx="486674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accent1">
                    <a:lumMod val="75000"/>
                  </a:schemeClr>
                </a:solidFill>
              </a:rPr>
              <a:t>Misspellings</a:t>
            </a:r>
          </a:p>
          <a:p>
            <a:pPr marL="285750" indent="-285750">
              <a:buFont typeface="Arial" panose="020B0604020202020204" pitchFamily="34" charset="0"/>
              <a:buChar char="•"/>
            </a:pPr>
            <a:r>
              <a:rPr lang="en-US" sz="2000" dirty="0" smtClean="0">
                <a:solidFill>
                  <a:schemeClr val="accent1">
                    <a:lumMod val="75000"/>
                  </a:schemeClr>
                </a:solidFill>
              </a:rPr>
              <a:t>Wrong effective year</a:t>
            </a:r>
          </a:p>
          <a:p>
            <a:pPr marL="285750" indent="-285750">
              <a:buFont typeface="Arial" panose="020B0604020202020204" pitchFamily="34" charset="0"/>
              <a:buChar char="•"/>
            </a:pPr>
            <a:r>
              <a:rPr lang="en-US" sz="2000" dirty="0" smtClean="0">
                <a:solidFill>
                  <a:schemeClr val="accent1">
                    <a:lumMod val="75000"/>
                  </a:schemeClr>
                </a:solidFill>
              </a:rPr>
              <a:t>Incorrect sectional reference</a:t>
            </a:r>
            <a:endParaRPr lang="en-US" sz="2000" dirty="0">
              <a:solidFill>
                <a:schemeClr val="accent1">
                  <a:lumMod val="75000"/>
                </a:schemeClr>
              </a:solidFill>
            </a:endParaRPr>
          </a:p>
        </p:txBody>
      </p:sp>
      <p:sp>
        <p:nvSpPr>
          <p:cNvPr id="4" name="TextBox 3"/>
          <p:cNvSpPr txBox="1"/>
          <p:nvPr/>
        </p:nvSpPr>
        <p:spPr>
          <a:xfrm>
            <a:off x="493697" y="3478474"/>
            <a:ext cx="486674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accent1">
                    <a:lumMod val="75000"/>
                  </a:schemeClr>
                </a:solidFill>
              </a:rPr>
              <a:t>Moving responsibility to another entity</a:t>
            </a:r>
          </a:p>
          <a:p>
            <a:pPr marL="285750" indent="-285750">
              <a:buFont typeface="Arial" panose="020B0604020202020204" pitchFamily="34" charset="0"/>
              <a:buChar char="•"/>
            </a:pPr>
            <a:r>
              <a:rPr lang="en-US" sz="2000" dirty="0" smtClean="0">
                <a:solidFill>
                  <a:schemeClr val="accent1">
                    <a:lumMod val="75000"/>
                  </a:schemeClr>
                </a:solidFill>
              </a:rPr>
              <a:t>Unfunded Mandate</a:t>
            </a:r>
          </a:p>
          <a:p>
            <a:pPr marL="285750" indent="-285750">
              <a:buFont typeface="Arial" panose="020B0604020202020204" pitchFamily="34" charset="0"/>
              <a:buChar char="•"/>
            </a:pPr>
            <a:r>
              <a:rPr lang="en-US" sz="2000" dirty="0" smtClean="0">
                <a:solidFill>
                  <a:schemeClr val="accent1">
                    <a:lumMod val="75000"/>
                  </a:schemeClr>
                </a:solidFill>
              </a:rPr>
              <a:t>Improve wording to eliminate confusion</a:t>
            </a:r>
            <a:endParaRPr lang="en-US" sz="2000" dirty="0">
              <a:solidFill>
                <a:schemeClr val="accent1">
                  <a:lumMod val="75000"/>
                </a:schemeClr>
              </a:solidFill>
            </a:endParaRPr>
          </a:p>
        </p:txBody>
      </p:sp>
    </p:spTree>
    <p:extLst>
      <p:ext uri="{BB962C8B-B14F-4D97-AF65-F5344CB8AC3E}">
        <p14:creationId xmlns:p14="http://schemas.microsoft.com/office/powerpoint/2010/main" val="13256275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19</a:t>
            </a:fld>
            <a:endParaRPr lang="en-US" noProof="0" dirty="0"/>
          </a:p>
        </p:txBody>
      </p:sp>
      <p:sp>
        <p:nvSpPr>
          <p:cNvPr id="5" name="Rectangle 4"/>
          <p:cNvSpPr/>
          <p:nvPr/>
        </p:nvSpPr>
        <p:spPr>
          <a:xfrm>
            <a:off x="493697" y="263349"/>
            <a:ext cx="11041441" cy="1031132"/>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F074702-8A75-423F-B84F-01840820755E}"/>
              </a:ext>
            </a:extLst>
          </p:cNvPr>
          <p:cNvSpPr txBox="1">
            <a:spLocks/>
          </p:cNvSpPr>
          <p:nvPr/>
        </p:nvSpPr>
        <p:spPr>
          <a:xfrm>
            <a:off x="641478" y="495449"/>
            <a:ext cx="9037320" cy="566931"/>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smtClean="0"/>
              <a:t>Examples of Comment and Technical Memos</a:t>
            </a:r>
            <a:endParaRPr lang="en-US" dirty="0"/>
          </a:p>
        </p:txBody>
      </p:sp>
      <p:sp>
        <p:nvSpPr>
          <p:cNvPr id="7" name="TextBox 6"/>
          <p:cNvSpPr txBox="1"/>
          <p:nvPr/>
        </p:nvSpPr>
        <p:spPr>
          <a:xfrm>
            <a:off x="641478" y="1662545"/>
            <a:ext cx="10700777" cy="3693319"/>
          </a:xfrm>
          <a:prstGeom prst="rect">
            <a:avLst/>
          </a:prstGeom>
          <a:noFill/>
        </p:spPr>
        <p:txBody>
          <a:bodyPr wrap="square" rtlCol="0">
            <a:spAutoFit/>
          </a:bodyPr>
          <a:lstStyle/>
          <a:p>
            <a:r>
              <a:rPr lang="en-US" dirty="0"/>
              <a:t>“Missouri is a non-disclosure state on sales.  Most assessment offices do not have the capability to perform paired sales analysis as fee appraisers do because of no sales reported</a:t>
            </a:r>
            <a:r>
              <a:rPr lang="en-US" dirty="0" smtClean="0"/>
              <a:t>.”</a:t>
            </a:r>
          </a:p>
          <a:p>
            <a:endParaRPr lang="en-US" dirty="0"/>
          </a:p>
          <a:p>
            <a:r>
              <a:rPr lang="en-US" dirty="0" smtClean="0"/>
              <a:t>“This is an unfunded mandate and likely unconstitutional.”</a:t>
            </a:r>
          </a:p>
          <a:p>
            <a:endParaRPr lang="en-US" dirty="0"/>
          </a:p>
          <a:p>
            <a:r>
              <a:rPr lang="en-US" dirty="0" smtClean="0"/>
              <a:t>“Consider </a:t>
            </a:r>
            <a:r>
              <a:rPr lang="en-US" dirty="0"/>
              <a:t>adding Section 288.132, RSMo </a:t>
            </a:r>
            <a:r>
              <a:rPr lang="en-US" dirty="0" smtClean="0"/>
              <a:t>instead of 288.131</a:t>
            </a:r>
            <a:r>
              <a:rPr lang="en-US" dirty="0"/>
              <a:t>, which does not </a:t>
            </a:r>
            <a:r>
              <a:rPr lang="en-US" dirty="0" smtClean="0"/>
              <a:t>exist.”</a:t>
            </a:r>
          </a:p>
          <a:p>
            <a:endParaRPr lang="en-US" dirty="0" smtClean="0"/>
          </a:p>
          <a:p>
            <a:r>
              <a:rPr lang="en-US" dirty="0" smtClean="0"/>
              <a:t>“This change is long over due.”</a:t>
            </a:r>
          </a:p>
          <a:p>
            <a:endParaRPr lang="en-US" dirty="0"/>
          </a:p>
          <a:p>
            <a:r>
              <a:rPr lang="en-US" dirty="0" smtClean="0"/>
              <a:t>“Subsection </a:t>
            </a:r>
            <a:r>
              <a:rPr lang="en-US" dirty="0"/>
              <a:t>6 is new language and should be underlined</a:t>
            </a:r>
            <a:r>
              <a:rPr lang="en-US" dirty="0" smtClean="0"/>
              <a:t>.”</a:t>
            </a:r>
            <a:endParaRPr lang="en-US" dirty="0"/>
          </a:p>
          <a:p>
            <a:r>
              <a:rPr lang="en-US" b="1" dirty="0"/>
              <a:t> </a:t>
            </a:r>
            <a:endParaRPr lang="en-US" dirty="0"/>
          </a:p>
          <a:p>
            <a:endParaRPr lang="en-US" dirty="0"/>
          </a:p>
          <a:p>
            <a:endParaRPr lang="en-US" dirty="0"/>
          </a:p>
        </p:txBody>
      </p:sp>
      <p:sp>
        <p:nvSpPr>
          <p:cNvPr id="10" name="TextBox 9"/>
          <p:cNvSpPr txBox="1"/>
          <p:nvPr/>
        </p:nvSpPr>
        <p:spPr>
          <a:xfrm>
            <a:off x="641478" y="5172364"/>
            <a:ext cx="10756195" cy="369332"/>
          </a:xfrm>
          <a:prstGeom prst="rect">
            <a:avLst/>
          </a:prstGeom>
          <a:noFill/>
        </p:spPr>
        <p:txBody>
          <a:bodyPr wrap="square" rtlCol="0">
            <a:spAutoFit/>
          </a:bodyPr>
          <a:lstStyle/>
          <a:p>
            <a:r>
              <a:rPr lang="en-US" dirty="0" smtClean="0"/>
              <a:t>Note: Comment and Technical Memos should be separate from the fiscal impact statement.</a:t>
            </a:r>
            <a:endParaRPr lang="en-US" dirty="0"/>
          </a:p>
        </p:txBody>
      </p:sp>
    </p:spTree>
    <p:extLst>
      <p:ext uri="{BB962C8B-B14F-4D97-AF65-F5344CB8AC3E}">
        <p14:creationId xmlns:p14="http://schemas.microsoft.com/office/powerpoint/2010/main" val="18184533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1E63C-26E9-48D5-A73E-170EBF3B96B5}"/>
              </a:ext>
            </a:extLst>
          </p:cNvPr>
          <p:cNvSpPr>
            <a:spLocks noGrp="1"/>
          </p:cNvSpPr>
          <p:nvPr>
            <p:ph type="title"/>
          </p:nvPr>
        </p:nvSpPr>
        <p:spPr>
          <a:xfrm>
            <a:off x="641478" y="1438362"/>
            <a:ext cx="9535686" cy="568800"/>
          </a:xfrm>
        </p:spPr>
        <p:txBody>
          <a:bodyPr/>
          <a:lstStyle/>
          <a:p>
            <a:r>
              <a:rPr lang="en-US" dirty="0" smtClean="0"/>
              <a:t>Response Rate for Senate Bill 676</a:t>
            </a:r>
            <a:endParaRPr lang="en-US" dirty="0"/>
          </a:p>
        </p:txBody>
      </p:sp>
      <p:sp>
        <p:nvSpPr>
          <p:cNvPr id="8" name="Text Placeholder 7">
            <a:extLst>
              <a:ext uri="{FF2B5EF4-FFF2-40B4-BE49-F238E27FC236}">
                <a16:creationId xmlns:a16="http://schemas.microsoft.com/office/drawing/2014/main" id="{8566EB2E-6AE9-42DF-A710-12C109E0B7D2}"/>
              </a:ext>
            </a:extLst>
          </p:cNvPr>
          <p:cNvSpPr>
            <a:spLocks noGrp="1"/>
          </p:cNvSpPr>
          <p:nvPr>
            <p:ph type="body" sz="quarter" idx="25"/>
          </p:nvPr>
        </p:nvSpPr>
        <p:spPr>
          <a:xfrm>
            <a:off x="874712" y="2623018"/>
            <a:ext cx="4339314" cy="781561"/>
          </a:xfrm>
        </p:spPr>
        <p:txBody>
          <a:bodyPr/>
          <a:lstStyle/>
          <a:p>
            <a:r>
              <a:rPr lang="en-US" sz="4800" dirty="0" smtClean="0"/>
              <a:t>Introduced: 3.5%</a:t>
            </a:r>
            <a:endParaRPr lang="en-US" sz="4800" dirty="0"/>
          </a:p>
        </p:txBody>
      </p:sp>
      <p:sp>
        <p:nvSpPr>
          <p:cNvPr id="9" name="Text Placeholder 8">
            <a:extLst>
              <a:ext uri="{FF2B5EF4-FFF2-40B4-BE49-F238E27FC236}">
                <a16:creationId xmlns:a16="http://schemas.microsoft.com/office/drawing/2014/main" id="{AE337725-A3E0-422E-B3BE-2648171D1689}"/>
              </a:ext>
            </a:extLst>
          </p:cNvPr>
          <p:cNvSpPr>
            <a:spLocks noGrp="1"/>
          </p:cNvSpPr>
          <p:nvPr>
            <p:ph type="body" idx="1"/>
          </p:nvPr>
        </p:nvSpPr>
        <p:spPr/>
        <p:txBody>
          <a:bodyPr/>
          <a:lstStyle/>
          <a:p>
            <a:r>
              <a:rPr lang="en-US" dirty="0" smtClean="0"/>
              <a:t>4 Out of 115 Assessors</a:t>
            </a:r>
            <a:endParaRPr lang="en-US" dirty="0"/>
          </a:p>
        </p:txBody>
      </p:sp>
      <p:sp>
        <p:nvSpPr>
          <p:cNvPr id="10" name="Text Placeholder 9">
            <a:extLst>
              <a:ext uri="{FF2B5EF4-FFF2-40B4-BE49-F238E27FC236}">
                <a16:creationId xmlns:a16="http://schemas.microsoft.com/office/drawing/2014/main" id="{DCB10442-04A7-4E41-B4A7-40FBC85C213B}"/>
              </a:ext>
            </a:extLst>
          </p:cNvPr>
          <p:cNvSpPr>
            <a:spLocks noGrp="1"/>
          </p:cNvSpPr>
          <p:nvPr>
            <p:ph type="body" sz="quarter" idx="13"/>
          </p:nvPr>
        </p:nvSpPr>
        <p:spPr>
          <a:xfrm>
            <a:off x="836613" y="4433657"/>
            <a:ext cx="4893566" cy="1358113"/>
          </a:xfrm>
        </p:spPr>
        <p:txBody>
          <a:bodyPr>
            <a:normAutofit/>
          </a:bodyPr>
          <a:lstStyle/>
          <a:p>
            <a:r>
              <a:rPr lang="en-US" dirty="0" smtClean="0"/>
              <a:t>Responded to the Introduced version of Senate Bill 676.</a:t>
            </a:r>
            <a:endParaRPr lang="en-US" dirty="0"/>
          </a:p>
          <a:p>
            <a:endParaRPr lang="en-US" dirty="0"/>
          </a:p>
        </p:txBody>
      </p:sp>
      <p:sp>
        <p:nvSpPr>
          <p:cNvPr id="11" name="Text Placeholder 10">
            <a:extLst>
              <a:ext uri="{FF2B5EF4-FFF2-40B4-BE49-F238E27FC236}">
                <a16:creationId xmlns:a16="http://schemas.microsoft.com/office/drawing/2014/main" id="{FC0ED5D4-D508-4721-A909-63B7DF37769B}"/>
              </a:ext>
            </a:extLst>
          </p:cNvPr>
          <p:cNvSpPr>
            <a:spLocks noGrp="1"/>
          </p:cNvSpPr>
          <p:nvPr>
            <p:ph type="body" sz="quarter" idx="26"/>
          </p:nvPr>
        </p:nvSpPr>
        <p:spPr>
          <a:xfrm>
            <a:off x="6501650" y="2637084"/>
            <a:ext cx="4923637" cy="781561"/>
          </a:xfrm>
        </p:spPr>
        <p:txBody>
          <a:bodyPr/>
          <a:lstStyle/>
          <a:p>
            <a:r>
              <a:rPr lang="en-US" sz="4800" dirty="0" smtClean="0"/>
              <a:t>TAFP: 5%</a:t>
            </a:r>
            <a:endParaRPr lang="en-US" sz="4800" dirty="0"/>
          </a:p>
        </p:txBody>
      </p:sp>
      <p:sp>
        <p:nvSpPr>
          <p:cNvPr id="12" name="Text Placeholder 11">
            <a:extLst>
              <a:ext uri="{FF2B5EF4-FFF2-40B4-BE49-F238E27FC236}">
                <a16:creationId xmlns:a16="http://schemas.microsoft.com/office/drawing/2014/main" id="{6AC5DE9F-795C-45BF-9218-0EF401EA92AE}"/>
              </a:ext>
            </a:extLst>
          </p:cNvPr>
          <p:cNvSpPr>
            <a:spLocks noGrp="1"/>
          </p:cNvSpPr>
          <p:nvPr>
            <p:ph type="body" idx="30"/>
          </p:nvPr>
        </p:nvSpPr>
        <p:spPr/>
        <p:txBody>
          <a:bodyPr/>
          <a:lstStyle/>
          <a:p>
            <a:r>
              <a:rPr lang="en-US" dirty="0" smtClean="0"/>
              <a:t>6 Out of 115 Assessors</a:t>
            </a:r>
            <a:endParaRPr lang="en-US" dirty="0"/>
          </a:p>
        </p:txBody>
      </p:sp>
      <p:sp>
        <p:nvSpPr>
          <p:cNvPr id="13" name="Text Placeholder 12">
            <a:extLst>
              <a:ext uri="{FF2B5EF4-FFF2-40B4-BE49-F238E27FC236}">
                <a16:creationId xmlns:a16="http://schemas.microsoft.com/office/drawing/2014/main" id="{D14E6B97-635C-493E-B578-EFF75BC48D53}"/>
              </a:ext>
            </a:extLst>
          </p:cNvPr>
          <p:cNvSpPr>
            <a:spLocks noGrp="1"/>
          </p:cNvSpPr>
          <p:nvPr>
            <p:ph type="body" sz="quarter" idx="31"/>
          </p:nvPr>
        </p:nvSpPr>
        <p:spPr/>
        <p:txBody>
          <a:bodyPr/>
          <a:lstStyle/>
          <a:p>
            <a:r>
              <a:rPr lang="en-US" dirty="0" smtClean="0"/>
              <a:t>Responded to the Truly Agreed To and Finally Passed Senate Bill 676.</a:t>
            </a:r>
            <a:endParaRPr lang="en-US" dirty="0"/>
          </a:p>
        </p:txBody>
      </p:sp>
      <p:sp>
        <p:nvSpPr>
          <p:cNvPr id="5" name="Slide Number Placeholder 4">
            <a:extLst>
              <a:ext uri="{FF2B5EF4-FFF2-40B4-BE49-F238E27FC236}">
                <a16:creationId xmlns:a16="http://schemas.microsoft.com/office/drawing/2014/main" id="{0F2E9E4B-33CC-4919-B025-E775165AA762}"/>
              </a:ext>
            </a:extLst>
          </p:cNvPr>
          <p:cNvSpPr>
            <a:spLocks noGrp="1"/>
          </p:cNvSpPr>
          <p:nvPr>
            <p:ph type="sldNum" sz="quarter" idx="12"/>
          </p:nvPr>
        </p:nvSpPr>
        <p:spPr/>
        <p:txBody>
          <a:bodyPr/>
          <a:lstStyle/>
          <a:p>
            <a:fld id="{3CE5352E-9B9F-4EDC-8769-7FA3D3F814C7}" type="slidenum">
              <a:rPr lang="en-US" smtClean="0"/>
              <a:pPr/>
              <a:t>2</a:t>
            </a:fld>
            <a:endParaRPr lang="en-US" dirty="0"/>
          </a:p>
        </p:txBody>
      </p:sp>
    </p:spTree>
    <p:extLst>
      <p:ext uri="{BB962C8B-B14F-4D97-AF65-F5344CB8AC3E}">
        <p14:creationId xmlns:p14="http://schemas.microsoft.com/office/powerpoint/2010/main" val="1306943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477149" y="192630"/>
            <a:ext cx="9231699" cy="6423891"/>
          </a:xfrm>
          <a:prstGeom prst="ellipse">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2297536" y="1773552"/>
            <a:ext cx="7590924" cy="591128"/>
          </a:xfrm>
          <a:noFill/>
        </p:spPr>
        <p:txBody>
          <a:bodyPr/>
          <a:lstStyle/>
          <a:p>
            <a:r>
              <a:rPr lang="en-US" sz="3200" dirty="0" smtClean="0"/>
              <a:t>How often Are Fiscal Notes needed?</a:t>
            </a:r>
            <a:endParaRPr lang="en-US" sz="3200" dirty="0"/>
          </a:p>
        </p:txBody>
      </p:sp>
      <p:sp>
        <p:nvSpPr>
          <p:cNvPr id="5" name="TextBox 4"/>
          <p:cNvSpPr txBox="1"/>
          <p:nvPr/>
        </p:nvSpPr>
        <p:spPr>
          <a:xfrm>
            <a:off x="3745817" y="3404575"/>
            <a:ext cx="5421746"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Before </a:t>
            </a:r>
            <a:r>
              <a:rPr lang="en-US" dirty="0"/>
              <a:t>a bill is heard in a hearing</a:t>
            </a:r>
          </a:p>
          <a:p>
            <a:pPr marL="285750" lvl="0" indent="-285750">
              <a:buFont typeface="Arial" panose="020B0604020202020204" pitchFamily="34" charset="0"/>
              <a:buChar char="•"/>
            </a:pPr>
            <a:r>
              <a:rPr lang="en-US" dirty="0"/>
              <a:t>When a bill is reported out of committee</a:t>
            </a:r>
          </a:p>
          <a:p>
            <a:pPr marL="285750" lvl="0" indent="-285750">
              <a:buFont typeface="Arial" panose="020B0604020202020204" pitchFamily="34" charset="0"/>
              <a:buChar char="•"/>
            </a:pPr>
            <a:r>
              <a:rPr lang="en-US" dirty="0"/>
              <a:t>When a bill is Perfected </a:t>
            </a:r>
          </a:p>
          <a:p>
            <a:pPr marL="285750" lvl="0" indent="-285750">
              <a:buFont typeface="Arial" panose="020B0604020202020204" pitchFamily="34" charset="0"/>
              <a:buChar char="•"/>
            </a:pPr>
            <a:r>
              <a:rPr lang="en-US" dirty="0"/>
              <a:t>When a bill is amended</a:t>
            </a:r>
          </a:p>
          <a:p>
            <a:pPr marL="285750" lvl="0" indent="-285750">
              <a:buFont typeface="Arial" panose="020B0604020202020204" pitchFamily="34" charset="0"/>
              <a:buChar char="•"/>
            </a:pPr>
            <a:r>
              <a:rPr lang="en-US" dirty="0"/>
              <a:t>When a bill is Truly Agreed </a:t>
            </a:r>
            <a:r>
              <a:rPr lang="en-US" dirty="0" smtClean="0"/>
              <a:t>To and </a:t>
            </a:r>
            <a:r>
              <a:rPr lang="en-US" dirty="0"/>
              <a:t>Finally Passed</a:t>
            </a:r>
          </a:p>
          <a:p>
            <a:endParaRPr lang="en-US" dirty="0"/>
          </a:p>
        </p:txBody>
      </p:sp>
      <p:sp>
        <p:nvSpPr>
          <p:cNvPr id="9" name="Text Placeholder 3">
            <a:extLst>
              <a:ext uri="{FF2B5EF4-FFF2-40B4-BE49-F238E27FC236}">
                <a16:creationId xmlns:a16="http://schemas.microsoft.com/office/drawing/2014/main" id="{DE0D5F10-D404-44BB-9FA3-BB375B5A7876}"/>
              </a:ext>
            </a:extLst>
          </p:cNvPr>
          <p:cNvSpPr txBox="1">
            <a:spLocks/>
          </p:cNvSpPr>
          <p:nvPr/>
        </p:nvSpPr>
        <p:spPr>
          <a:xfrm>
            <a:off x="3800892" y="2484195"/>
            <a:ext cx="4584212" cy="8008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000" dirty="0" smtClean="0">
                <a:solidFill>
                  <a:schemeClr val="tx2"/>
                </a:solidFill>
              </a:rPr>
              <a:t>Fiscal </a:t>
            </a:r>
            <a:r>
              <a:rPr lang="en-US" sz="2000" dirty="0">
                <a:solidFill>
                  <a:schemeClr val="tx2"/>
                </a:solidFill>
              </a:rPr>
              <a:t>Notes </a:t>
            </a:r>
            <a:r>
              <a:rPr lang="en-US" sz="2000" dirty="0" smtClean="0">
                <a:solidFill>
                  <a:schemeClr val="tx2"/>
                </a:solidFill>
              </a:rPr>
              <a:t>are needed at various stages of the legislative process:</a:t>
            </a:r>
            <a:endParaRPr lang="en-US" sz="2000" dirty="0">
              <a:solidFill>
                <a:schemeClr val="tx2"/>
              </a:solidFill>
            </a:endParaRPr>
          </a:p>
        </p:txBody>
      </p:sp>
    </p:spTree>
    <p:extLst>
      <p:ext uri="{BB962C8B-B14F-4D97-AF65-F5344CB8AC3E}">
        <p14:creationId xmlns:p14="http://schemas.microsoft.com/office/powerpoint/2010/main" val="3611167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0893" y="1170947"/>
            <a:ext cx="11041441" cy="1031132"/>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3675976" y="926499"/>
            <a:ext cx="4584212" cy="1107114"/>
          </a:xfrm>
        </p:spPr>
        <p:txBody>
          <a:bodyPr>
            <a:normAutofit/>
          </a:bodyPr>
          <a:lstStyle/>
          <a:p>
            <a:r>
              <a:rPr lang="en-US" sz="4400" dirty="0" smtClean="0"/>
              <a:t>Welcome to MOLIS</a:t>
            </a:r>
            <a:endParaRPr lang="en-US" sz="4400" dirty="0"/>
          </a:p>
        </p:txBody>
      </p:sp>
      <p:sp>
        <p:nvSpPr>
          <p:cNvPr id="4" name="Text Placeholder 3"/>
          <p:cNvSpPr>
            <a:spLocks noGrp="1"/>
          </p:cNvSpPr>
          <p:nvPr>
            <p:ph type="body" idx="1"/>
          </p:nvPr>
        </p:nvSpPr>
        <p:spPr>
          <a:xfrm>
            <a:off x="3675976" y="2297468"/>
            <a:ext cx="6052486" cy="540000"/>
          </a:xfrm>
        </p:spPr>
        <p:txBody>
          <a:bodyPr>
            <a:noAutofit/>
          </a:bodyPr>
          <a:lstStyle/>
          <a:p>
            <a:r>
              <a:rPr lang="en-US" sz="2800" dirty="0" smtClean="0"/>
              <a:t>Missouri Legislative Information System</a:t>
            </a:r>
            <a:endParaRPr lang="en-US" sz="2800" dirty="0"/>
          </a:p>
        </p:txBody>
      </p:sp>
      <p:sp>
        <p:nvSpPr>
          <p:cNvPr id="7" name="Slide Number Placeholder 6"/>
          <p:cNvSpPr>
            <a:spLocks noGrp="1"/>
          </p:cNvSpPr>
          <p:nvPr>
            <p:ph type="sldNum" sz="quarter" idx="12"/>
          </p:nvPr>
        </p:nvSpPr>
        <p:spPr/>
        <p:txBody>
          <a:bodyPr/>
          <a:lstStyle/>
          <a:p>
            <a:fld id="{3CE5352E-9B9F-4EDC-8769-7FA3D3F814C7}" type="slidenum">
              <a:rPr lang="en-US" noProof="0" smtClean="0"/>
              <a:t>21</a:t>
            </a:fld>
            <a:endParaRPr lang="en-US" noProof="0" dirty="0"/>
          </a:p>
        </p:txBody>
      </p:sp>
      <p:sp>
        <p:nvSpPr>
          <p:cNvPr id="2" name="TextBox 1"/>
          <p:cNvSpPr txBox="1"/>
          <p:nvPr/>
        </p:nvSpPr>
        <p:spPr>
          <a:xfrm>
            <a:off x="3675976" y="2932857"/>
            <a:ext cx="5581146"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Register for an Account</a:t>
            </a:r>
          </a:p>
          <a:p>
            <a:pPr marL="285750" indent="-285750">
              <a:buFont typeface="Arial" panose="020B0604020202020204" pitchFamily="34" charset="0"/>
              <a:buChar char="•"/>
            </a:pPr>
            <a:r>
              <a:rPr lang="en-US" sz="2800" dirty="0" smtClean="0"/>
              <a:t>Access Requests</a:t>
            </a:r>
          </a:p>
          <a:p>
            <a:pPr marL="285750" indent="-285750">
              <a:buFont typeface="Arial" panose="020B0604020202020204" pitchFamily="34" charset="0"/>
              <a:buChar char="•"/>
            </a:pPr>
            <a:r>
              <a:rPr lang="en-US" sz="2800" dirty="0" smtClean="0"/>
              <a:t>Track Responses and Due Dates</a:t>
            </a:r>
          </a:p>
          <a:p>
            <a:pPr marL="285750" indent="-285750">
              <a:buFont typeface="Arial" panose="020B0604020202020204" pitchFamily="34" charset="0"/>
              <a:buChar char="•"/>
            </a:pPr>
            <a:r>
              <a:rPr lang="en-US" sz="2800" dirty="0" smtClean="0"/>
              <a:t>Submit Responses</a:t>
            </a:r>
          </a:p>
          <a:p>
            <a:pPr marL="285750" indent="-285750">
              <a:buFont typeface="Arial" panose="020B0604020202020204" pitchFamily="34" charset="0"/>
              <a:buChar char="•"/>
            </a:pPr>
            <a:r>
              <a:rPr lang="en-US" sz="2800" dirty="0" smtClean="0"/>
              <a:t>Access Forms </a:t>
            </a:r>
            <a:endParaRPr lang="en-US" sz="2800" dirty="0"/>
          </a:p>
        </p:txBody>
      </p:sp>
    </p:spTree>
    <p:extLst>
      <p:ext uri="{BB962C8B-B14F-4D97-AF65-F5344CB8AC3E}">
        <p14:creationId xmlns:p14="http://schemas.microsoft.com/office/powerpoint/2010/main" val="3737142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0893" y="1170947"/>
            <a:ext cx="11041441" cy="1031132"/>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3234363" y="926499"/>
            <a:ext cx="6332873" cy="1107114"/>
          </a:xfrm>
        </p:spPr>
        <p:txBody>
          <a:bodyPr>
            <a:normAutofit/>
          </a:bodyPr>
          <a:lstStyle/>
          <a:p>
            <a:r>
              <a:rPr lang="en-US" sz="4400" dirty="0"/>
              <a:t>Register for an Account</a:t>
            </a:r>
          </a:p>
        </p:txBody>
      </p:sp>
      <p:sp>
        <p:nvSpPr>
          <p:cNvPr id="4" name="Text Placeholder 3"/>
          <p:cNvSpPr>
            <a:spLocks noGrp="1"/>
          </p:cNvSpPr>
          <p:nvPr>
            <p:ph type="body" idx="1"/>
          </p:nvPr>
        </p:nvSpPr>
        <p:spPr>
          <a:xfrm>
            <a:off x="2408791" y="2297468"/>
            <a:ext cx="7319671" cy="540000"/>
          </a:xfrm>
        </p:spPr>
        <p:txBody>
          <a:bodyPr>
            <a:noAutofit/>
          </a:bodyPr>
          <a:lstStyle/>
          <a:p>
            <a:r>
              <a:rPr lang="en-US" sz="2800" dirty="0" smtClean="0"/>
              <a:t>Missouri Legislative Information System (MOLIS)</a:t>
            </a:r>
            <a:endParaRPr lang="en-US" sz="2800" dirty="0"/>
          </a:p>
        </p:txBody>
      </p:sp>
      <p:sp>
        <p:nvSpPr>
          <p:cNvPr id="7" name="Slide Number Placeholder 6"/>
          <p:cNvSpPr>
            <a:spLocks noGrp="1"/>
          </p:cNvSpPr>
          <p:nvPr>
            <p:ph type="sldNum" sz="quarter" idx="12"/>
          </p:nvPr>
        </p:nvSpPr>
        <p:spPr/>
        <p:txBody>
          <a:bodyPr/>
          <a:lstStyle/>
          <a:p>
            <a:fld id="{3CE5352E-9B9F-4EDC-8769-7FA3D3F814C7}" type="slidenum">
              <a:rPr lang="en-US" noProof="0" smtClean="0"/>
              <a:t>22</a:t>
            </a:fld>
            <a:endParaRPr lang="en-US" noProof="0" dirty="0"/>
          </a:p>
        </p:txBody>
      </p:sp>
      <p:sp>
        <p:nvSpPr>
          <p:cNvPr id="2" name="TextBox 1"/>
          <p:cNvSpPr txBox="1"/>
          <p:nvPr/>
        </p:nvSpPr>
        <p:spPr>
          <a:xfrm>
            <a:off x="2457648" y="2932857"/>
            <a:ext cx="7109588" cy="3108543"/>
          </a:xfrm>
          <a:prstGeom prst="rect">
            <a:avLst/>
          </a:prstGeom>
          <a:noFill/>
        </p:spPr>
        <p:txBody>
          <a:bodyPr wrap="square" rtlCol="0">
            <a:spAutoFit/>
          </a:bodyPr>
          <a:lstStyle/>
          <a:p>
            <a:r>
              <a:rPr lang="en-US" sz="2800" dirty="0" smtClean="0"/>
              <a:t>If you do not already have access to the system send an email to </a:t>
            </a:r>
            <a:r>
              <a:rPr lang="en-US" sz="2800" dirty="0" smtClean="0">
                <a:solidFill>
                  <a:srgbClr val="00B0F0"/>
                </a:solidFill>
              </a:rPr>
              <a:t>helpdesk@lr.mo.gov</a:t>
            </a:r>
          </a:p>
          <a:p>
            <a:pPr marL="285750" indent="-285750">
              <a:buFont typeface="Arial" panose="020B0604020202020204" pitchFamily="34" charset="0"/>
              <a:buChar char="•"/>
            </a:pPr>
            <a:endParaRPr lang="en-US" sz="2800" dirty="0"/>
          </a:p>
          <a:p>
            <a:r>
              <a:rPr lang="en-US" sz="2800" dirty="0" smtClean="0"/>
              <a:t>You will then receive an email link to register</a:t>
            </a:r>
          </a:p>
          <a:p>
            <a:endParaRPr lang="en-US" sz="2800" dirty="0"/>
          </a:p>
          <a:p>
            <a:r>
              <a:rPr lang="en-US" sz="2800" dirty="0" smtClean="0"/>
              <a:t>Once you are registered you will start receiving request for responses</a:t>
            </a:r>
            <a:endParaRPr lang="en-US" sz="2800" dirty="0"/>
          </a:p>
        </p:txBody>
      </p:sp>
    </p:spTree>
    <p:extLst>
      <p:ext uri="{BB962C8B-B14F-4D97-AF65-F5344CB8AC3E}">
        <p14:creationId xmlns:p14="http://schemas.microsoft.com/office/powerpoint/2010/main" val="8299052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8876" y="1307162"/>
            <a:ext cx="11298056" cy="4400167"/>
          </a:xfrm>
          <a:prstGeom prst="rect">
            <a:avLst/>
          </a:prstGeom>
          <a:noFill/>
        </p:spPr>
        <p:txBody>
          <a:bodyPr wrap="square" rtlCol="0">
            <a:spAutoFit/>
          </a:bodyPr>
          <a:lstStyle/>
          <a:p>
            <a:endParaRPr lang="en-US" dirty="0"/>
          </a:p>
        </p:txBody>
      </p:sp>
      <p:sp>
        <p:nvSpPr>
          <p:cNvPr id="6" name="Slide Number Placeholder 5"/>
          <p:cNvSpPr>
            <a:spLocks noGrp="1"/>
          </p:cNvSpPr>
          <p:nvPr>
            <p:ph type="sldNum" sz="quarter" idx="12"/>
          </p:nvPr>
        </p:nvSpPr>
        <p:spPr/>
        <p:txBody>
          <a:bodyPr/>
          <a:lstStyle/>
          <a:p>
            <a:fld id="{3CE5352E-9B9F-4EDC-8769-7FA3D3F814C7}" type="slidenum">
              <a:rPr lang="en-US" noProof="0" smtClean="0"/>
              <a:t>23</a:t>
            </a:fld>
            <a:endParaRPr lang="en-US" noProof="0" dirty="0"/>
          </a:p>
        </p:txBody>
      </p:sp>
      <p:sp>
        <p:nvSpPr>
          <p:cNvPr id="5" name="TextBox 4"/>
          <p:cNvSpPr txBox="1"/>
          <p:nvPr/>
        </p:nvSpPr>
        <p:spPr>
          <a:xfrm>
            <a:off x="1035541" y="386626"/>
            <a:ext cx="10391391" cy="923330"/>
          </a:xfrm>
          <a:prstGeom prst="rect">
            <a:avLst/>
          </a:prstGeom>
          <a:noFill/>
        </p:spPr>
        <p:txBody>
          <a:bodyPr wrap="square" rtlCol="0">
            <a:spAutoFit/>
          </a:bodyPr>
          <a:lstStyle/>
          <a:p>
            <a:r>
              <a:rPr lang="en-US" dirty="0" smtClean="0"/>
              <a:t>Once you are registered you will receive an email similar to the below</a:t>
            </a:r>
          </a:p>
          <a:p>
            <a:endParaRPr lang="en-US" dirty="0"/>
          </a:p>
          <a:p>
            <a:r>
              <a:rPr lang="en-US" dirty="0" smtClean="0"/>
              <a:t>Click on the link provided and it will take you to the portal</a:t>
            </a:r>
            <a:endParaRPr lang="en-US" dirty="0"/>
          </a:p>
        </p:txBody>
      </p:sp>
      <p:sp>
        <p:nvSpPr>
          <p:cNvPr id="11" name="TextBox 10"/>
          <p:cNvSpPr txBox="1"/>
          <p:nvPr/>
        </p:nvSpPr>
        <p:spPr>
          <a:xfrm>
            <a:off x="971973" y="2053856"/>
            <a:ext cx="651454" cy="3770067"/>
          </a:xfrm>
          <a:prstGeom prst="rect">
            <a:avLst/>
          </a:prstGeom>
          <a:solidFill>
            <a:schemeClr val="bg1"/>
          </a:solidFill>
        </p:spPr>
        <p:txBody>
          <a:bodyPr wrap="square" rtlCol="0">
            <a:spAutoFit/>
          </a:bodyPr>
          <a:lstStyle/>
          <a:p>
            <a:endParaRPr lang="en-US" dirty="0"/>
          </a:p>
        </p:txBody>
      </p:sp>
      <p:pic>
        <p:nvPicPr>
          <p:cNvPr id="13" name="Picture 12"/>
          <p:cNvPicPr>
            <a:picLocks noChangeAspect="1"/>
          </p:cNvPicPr>
          <p:nvPr/>
        </p:nvPicPr>
        <p:blipFill>
          <a:blip r:embed="rId2"/>
          <a:stretch>
            <a:fillRect/>
          </a:stretch>
        </p:blipFill>
        <p:spPr>
          <a:xfrm>
            <a:off x="971973" y="1568493"/>
            <a:ext cx="7280739" cy="4489430"/>
          </a:xfrm>
          <a:prstGeom prst="rect">
            <a:avLst/>
          </a:prstGeom>
        </p:spPr>
      </p:pic>
      <p:sp>
        <p:nvSpPr>
          <p:cNvPr id="2" name="TextBox 1"/>
          <p:cNvSpPr txBox="1"/>
          <p:nvPr/>
        </p:nvSpPr>
        <p:spPr>
          <a:xfrm>
            <a:off x="5826034" y="3981559"/>
            <a:ext cx="4180115" cy="646331"/>
          </a:xfrm>
          <a:prstGeom prst="rect">
            <a:avLst/>
          </a:prstGeom>
          <a:solidFill>
            <a:srgbClr val="FFFF00"/>
          </a:solidFill>
          <a:ln w="28575">
            <a:solidFill>
              <a:schemeClr val="tx1"/>
            </a:solidFill>
          </a:ln>
        </p:spPr>
        <p:txBody>
          <a:bodyPr wrap="square" rtlCol="0">
            <a:spAutoFit/>
          </a:bodyPr>
          <a:lstStyle/>
          <a:p>
            <a:r>
              <a:rPr lang="en-US" sz="1200" dirty="0" smtClean="0"/>
              <a:t>Note- you will only receive an email at 10:00 a.m. and 4:00 p.m. – however files will be added periodically throughout the day if you want to check back or refresh the page. </a:t>
            </a:r>
          </a:p>
        </p:txBody>
      </p:sp>
      <p:sp>
        <p:nvSpPr>
          <p:cNvPr id="4" name="Right Arrow 3"/>
          <p:cNvSpPr/>
          <p:nvPr/>
        </p:nvSpPr>
        <p:spPr>
          <a:xfrm rot="10800000">
            <a:off x="3751961" y="2936530"/>
            <a:ext cx="1186108" cy="256032"/>
          </a:xfrm>
          <a:prstGeom prst="rightArrow">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38631" y="2902120"/>
            <a:ext cx="2063060" cy="338554"/>
          </a:xfrm>
          <a:prstGeom prst="rect">
            <a:avLst/>
          </a:prstGeom>
          <a:solidFill>
            <a:srgbClr val="FFFF00"/>
          </a:solidFill>
          <a:ln w="28575">
            <a:solidFill>
              <a:schemeClr val="tx1"/>
            </a:solidFill>
          </a:ln>
        </p:spPr>
        <p:txBody>
          <a:bodyPr wrap="square" rtlCol="0">
            <a:spAutoFit/>
          </a:bodyPr>
          <a:lstStyle/>
          <a:p>
            <a:r>
              <a:rPr lang="en-US" sz="800" dirty="0" smtClean="0"/>
              <a:t>Link</a:t>
            </a:r>
          </a:p>
          <a:p>
            <a:r>
              <a:rPr lang="en-US" sz="800" dirty="0" smtClean="0"/>
              <a:t>Tip: Save this link on your favorites tool bar</a:t>
            </a:r>
            <a:endParaRPr lang="en-US" sz="800" dirty="0"/>
          </a:p>
        </p:txBody>
      </p:sp>
    </p:spTree>
    <p:extLst>
      <p:ext uri="{BB962C8B-B14F-4D97-AF65-F5344CB8AC3E}">
        <p14:creationId xmlns:p14="http://schemas.microsoft.com/office/powerpoint/2010/main" val="1670407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CE5352E-9B9F-4EDC-8769-7FA3D3F814C7}" type="slidenum">
              <a:rPr lang="en-US" noProof="0" smtClean="0"/>
              <a:t>24</a:t>
            </a:fld>
            <a:endParaRPr lang="en-US" noProof="0" dirty="0"/>
          </a:p>
        </p:txBody>
      </p:sp>
      <p:pic>
        <p:nvPicPr>
          <p:cNvPr id="3" name="Picture 2"/>
          <p:cNvPicPr>
            <a:picLocks noChangeAspect="1"/>
          </p:cNvPicPr>
          <p:nvPr/>
        </p:nvPicPr>
        <p:blipFill>
          <a:blip r:embed="rId2"/>
          <a:stretch>
            <a:fillRect/>
          </a:stretch>
        </p:blipFill>
        <p:spPr>
          <a:xfrm>
            <a:off x="641478" y="1100425"/>
            <a:ext cx="10920466" cy="4901476"/>
          </a:xfrm>
          <a:prstGeom prst="rect">
            <a:avLst/>
          </a:prstGeom>
        </p:spPr>
      </p:pic>
      <p:sp>
        <p:nvSpPr>
          <p:cNvPr id="5" name="TextBox 4"/>
          <p:cNvSpPr txBox="1"/>
          <p:nvPr/>
        </p:nvSpPr>
        <p:spPr>
          <a:xfrm>
            <a:off x="1035541" y="386626"/>
            <a:ext cx="10391391" cy="369332"/>
          </a:xfrm>
          <a:prstGeom prst="rect">
            <a:avLst/>
          </a:prstGeom>
          <a:noFill/>
        </p:spPr>
        <p:txBody>
          <a:bodyPr wrap="square" rtlCol="0">
            <a:spAutoFit/>
          </a:bodyPr>
          <a:lstStyle/>
          <a:p>
            <a:r>
              <a:rPr lang="en-US" dirty="0" smtClean="0"/>
              <a:t>The link will bring you to this portal </a:t>
            </a:r>
            <a:endParaRPr lang="en-US" dirty="0"/>
          </a:p>
        </p:txBody>
      </p:sp>
    </p:spTree>
    <p:extLst>
      <p:ext uri="{BB962C8B-B14F-4D97-AF65-F5344CB8AC3E}">
        <p14:creationId xmlns:p14="http://schemas.microsoft.com/office/powerpoint/2010/main" val="31248924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CE5352E-9B9F-4EDC-8769-7FA3D3F814C7}" type="slidenum">
              <a:rPr lang="en-US" noProof="0" smtClean="0"/>
              <a:t>25</a:t>
            </a:fld>
            <a:endParaRPr lang="en-US" noProof="0" dirty="0"/>
          </a:p>
        </p:txBody>
      </p:sp>
      <p:pic>
        <p:nvPicPr>
          <p:cNvPr id="7"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975541" y="1141609"/>
            <a:ext cx="9974865" cy="4838283"/>
          </a:xfrm>
        </p:spPr>
      </p:pic>
      <p:sp>
        <p:nvSpPr>
          <p:cNvPr id="8" name="TextBox 7"/>
          <p:cNvSpPr txBox="1"/>
          <p:nvPr/>
        </p:nvSpPr>
        <p:spPr>
          <a:xfrm>
            <a:off x="1035541" y="386626"/>
            <a:ext cx="10391391" cy="369332"/>
          </a:xfrm>
          <a:prstGeom prst="rect">
            <a:avLst/>
          </a:prstGeom>
          <a:noFill/>
        </p:spPr>
        <p:txBody>
          <a:bodyPr wrap="square" rtlCol="0">
            <a:spAutoFit/>
          </a:bodyPr>
          <a:lstStyle/>
          <a:p>
            <a:r>
              <a:rPr lang="en-US" dirty="0" smtClean="0"/>
              <a:t>You should now be able to view your legislation</a:t>
            </a:r>
            <a:endParaRPr lang="en-US" dirty="0"/>
          </a:p>
        </p:txBody>
      </p:sp>
      <p:sp>
        <p:nvSpPr>
          <p:cNvPr id="9" name="TextBox 8"/>
          <p:cNvSpPr txBox="1"/>
          <p:nvPr/>
        </p:nvSpPr>
        <p:spPr>
          <a:xfrm>
            <a:off x="8425170" y="2417445"/>
            <a:ext cx="2838254" cy="1200329"/>
          </a:xfrm>
          <a:prstGeom prst="rect">
            <a:avLst/>
          </a:prstGeom>
          <a:noFill/>
        </p:spPr>
        <p:txBody>
          <a:bodyPr wrap="square" rtlCol="0">
            <a:spAutoFit/>
          </a:bodyPr>
          <a:lstStyle/>
          <a:p>
            <a:r>
              <a:rPr lang="en-US" dirty="0" smtClean="0"/>
              <a:t>If you click on options you will be able to view the legislation or create a response. </a:t>
            </a:r>
            <a:endParaRPr lang="en-US" dirty="0"/>
          </a:p>
        </p:txBody>
      </p:sp>
      <p:sp>
        <p:nvSpPr>
          <p:cNvPr id="3" name="Down Arrow 2"/>
          <p:cNvSpPr/>
          <p:nvPr/>
        </p:nvSpPr>
        <p:spPr>
          <a:xfrm>
            <a:off x="9576391" y="3359888"/>
            <a:ext cx="375683" cy="687572"/>
          </a:xfrm>
          <a:prstGeom prst="downArrow">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7549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096000" y="938364"/>
            <a:ext cx="5637276" cy="4997145"/>
          </a:xfrm>
        </p:spPr>
      </p:pic>
      <p:sp>
        <p:nvSpPr>
          <p:cNvPr id="3" name="Title 2"/>
          <p:cNvSpPr>
            <a:spLocks noGrp="1"/>
          </p:cNvSpPr>
          <p:nvPr>
            <p:ph type="title"/>
          </p:nvPr>
        </p:nvSpPr>
        <p:spPr/>
        <p:txBody>
          <a:bodyPr/>
          <a:lstStyle/>
          <a:p>
            <a:r>
              <a:rPr lang="en-US" dirty="0" smtClean="0"/>
              <a:t>View Legislation -</a:t>
            </a:r>
            <a:br>
              <a:rPr lang="en-US" dirty="0" smtClean="0"/>
            </a:br>
            <a:r>
              <a:rPr lang="en-US" dirty="0" smtClean="0"/>
              <a:t>Cover Sheet</a:t>
            </a:r>
            <a:endParaRPr lang="en-US" dirty="0"/>
          </a:p>
        </p:txBody>
      </p:sp>
      <p:sp>
        <p:nvSpPr>
          <p:cNvPr id="7" name="Slide Number Placeholder 6"/>
          <p:cNvSpPr>
            <a:spLocks noGrp="1"/>
          </p:cNvSpPr>
          <p:nvPr>
            <p:ph type="sldNum" sz="quarter" idx="12"/>
          </p:nvPr>
        </p:nvSpPr>
        <p:spPr/>
        <p:txBody>
          <a:bodyPr/>
          <a:lstStyle/>
          <a:p>
            <a:fld id="{3CE5352E-9B9F-4EDC-8769-7FA3D3F814C7}" type="slidenum">
              <a:rPr lang="en-US" noProof="0" smtClean="0"/>
              <a:t>26</a:t>
            </a:fld>
            <a:endParaRPr lang="en-US" noProof="0" dirty="0"/>
          </a:p>
        </p:txBody>
      </p:sp>
      <p:sp>
        <p:nvSpPr>
          <p:cNvPr id="8" name="Text Placeholder 7"/>
          <p:cNvSpPr>
            <a:spLocks noGrp="1"/>
          </p:cNvSpPr>
          <p:nvPr>
            <p:ph type="body" idx="13"/>
          </p:nvPr>
        </p:nvSpPr>
        <p:spPr>
          <a:xfrm>
            <a:off x="830127" y="2564052"/>
            <a:ext cx="4584212" cy="2236547"/>
          </a:xfrm>
        </p:spPr>
        <p:txBody>
          <a:bodyPr/>
          <a:lstStyle/>
          <a:p>
            <a:r>
              <a:rPr lang="en-US" sz="2000" dirty="0" smtClean="0"/>
              <a:t>Legislative Research (LR) Number</a:t>
            </a:r>
          </a:p>
          <a:p>
            <a:r>
              <a:rPr lang="en-US" sz="2000" dirty="0" smtClean="0"/>
              <a:t>Tentative Due Date</a:t>
            </a:r>
          </a:p>
          <a:p>
            <a:r>
              <a:rPr lang="en-US" sz="2000" dirty="0" smtClean="0"/>
              <a:t>Bill Number </a:t>
            </a:r>
          </a:p>
          <a:p>
            <a:r>
              <a:rPr lang="en-US" sz="2000" dirty="0" smtClean="0"/>
              <a:t>Sponsor of the Bill</a:t>
            </a:r>
          </a:p>
          <a:p>
            <a:r>
              <a:rPr lang="en-US" sz="2000" dirty="0" smtClean="0"/>
              <a:t>Agencies Assigned</a:t>
            </a:r>
          </a:p>
          <a:p>
            <a:r>
              <a:rPr lang="en-US" sz="2000" dirty="0" smtClean="0"/>
              <a:t>Analyst Contact Information</a:t>
            </a:r>
          </a:p>
          <a:p>
            <a:endParaRPr lang="en-US" dirty="0"/>
          </a:p>
        </p:txBody>
      </p:sp>
    </p:spTree>
    <p:extLst>
      <p:ext uri="{BB962C8B-B14F-4D97-AF65-F5344CB8AC3E}">
        <p14:creationId xmlns:p14="http://schemas.microsoft.com/office/powerpoint/2010/main" val="40127330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D466B4-6D5D-4915-98E7-9439706C7210}"/>
              </a:ext>
            </a:extLst>
          </p:cNvPr>
          <p:cNvSpPr>
            <a:spLocks noGrp="1"/>
          </p:cNvSpPr>
          <p:nvPr>
            <p:ph type="title"/>
          </p:nvPr>
        </p:nvSpPr>
        <p:spPr>
          <a:xfrm>
            <a:off x="284322" y="374209"/>
            <a:ext cx="4584212" cy="533103"/>
          </a:xfrm>
        </p:spPr>
        <p:txBody>
          <a:bodyPr/>
          <a:lstStyle/>
          <a:p>
            <a:r>
              <a:rPr lang="en-US" dirty="0" smtClean="0"/>
              <a:t>Creating a Response</a:t>
            </a:r>
            <a:endParaRPr lang="en-US" dirty="0"/>
          </a:p>
        </p:txBody>
      </p:sp>
      <p:sp>
        <p:nvSpPr>
          <p:cNvPr id="8" name="Text Placeholder 7">
            <a:extLst>
              <a:ext uri="{FF2B5EF4-FFF2-40B4-BE49-F238E27FC236}">
                <a16:creationId xmlns:a16="http://schemas.microsoft.com/office/drawing/2014/main" id="{D87F14ED-8CB7-4F8B-B026-FEA48E6FD342}"/>
              </a:ext>
            </a:extLst>
          </p:cNvPr>
          <p:cNvSpPr>
            <a:spLocks noGrp="1"/>
          </p:cNvSpPr>
          <p:nvPr>
            <p:ph type="body" idx="13"/>
          </p:nvPr>
        </p:nvSpPr>
        <p:spPr>
          <a:xfrm>
            <a:off x="284322" y="912624"/>
            <a:ext cx="4584212" cy="5394398"/>
          </a:xfrm>
        </p:spPr>
        <p:txBody>
          <a:bodyPr>
            <a:noAutofit/>
          </a:bodyPr>
          <a:lstStyle/>
          <a:p>
            <a:r>
              <a:rPr lang="en-US" sz="2000" dirty="0" smtClean="0"/>
              <a:t>Here you will select the impact status.</a:t>
            </a:r>
          </a:p>
          <a:p>
            <a:r>
              <a:rPr lang="en-US" sz="2000" dirty="0" smtClean="0"/>
              <a:t>If the legislation has </a:t>
            </a:r>
            <a:r>
              <a:rPr lang="en-US" sz="2000" dirty="0" smtClean="0">
                <a:solidFill>
                  <a:srgbClr val="FF0000"/>
                </a:solidFill>
              </a:rPr>
              <a:t>NO </a:t>
            </a:r>
            <a:r>
              <a:rPr lang="en-US" sz="2000" dirty="0" smtClean="0"/>
              <a:t>impact on your organization then click No, there is no impact and Save/Submit To Oversight</a:t>
            </a:r>
            <a:endParaRPr lang="en-US" sz="2600" dirty="0"/>
          </a:p>
          <a:p>
            <a:endParaRPr lang="en-US" sz="2000" dirty="0" smtClean="0"/>
          </a:p>
          <a:p>
            <a:r>
              <a:rPr lang="en-US" sz="2000" dirty="0" smtClean="0"/>
              <a:t>If the legislation has an impact click </a:t>
            </a:r>
            <a:r>
              <a:rPr lang="en-US" sz="2000" dirty="0" smtClean="0">
                <a:solidFill>
                  <a:srgbClr val="FF0000"/>
                </a:solidFill>
              </a:rPr>
              <a:t>Yes</a:t>
            </a:r>
            <a:r>
              <a:rPr lang="en-US" sz="2000" dirty="0" smtClean="0"/>
              <a:t>, there is an impact then </a:t>
            </a:r>
            <a:r>
              <a:rPr lang="en-US" sz="2000" dirty="0" smtClean="0"/>
              <a:t>complete </a:t>
            </a:r>
            <a:r>
              <a:rPr lang="en-US" sz="2000" dirty="0" smtClean="0"/>
              <a:t>the pertinent forms (see next slide for form information)  </a:t>
            </a:r>
          </a:p>
          <a:p>
            <a:r>
              <a:rPr lang="en-US" sz="2000" dirty="0" smtClean="0"/>
              <a:t>Upload forms and any supporting documents in this page</a:t>
            </a:r>
            <a:endParaRPr lang="en-US" sz="2000" dirty="0"/>
          </a:p>
          <a:p>
            <a:r>
              <a:rPr lang="en-US" sz="2000" dirty="0" smtClean="0"/>
              <a:t>You can add notes for the Oversight analyst.</a:t>
            </a:r>
          </a:p>
          <a:p>
            <a:r>
              <a:rPr lang="en-US" sz="2000" dirty="0" smtClean="0"/>
              <a:t>You can Save the Response and come back later to finish or</a:t>
            </a:r>
          </a:p>
          <a:p>
            <a:r>
              <a:rPr lang="en-US" sz="2000" dirty="0" smtClean="0"/>
              <a:t>Save and submit a response if its complete</a:t>
            </a:r>
            <a:endParaRPr lang="en-US" sz="2000" dirty="0"/>
          </a:p>
          <a:p>
            <a:pPr marL="0" indent="0">
              <a:buNone/>
            </a:pPr>
            <a:endParaRPr lang="en-US" dirty="0"/>
          </a:p>
        </p:txBody>
      </p:sp>
      <p:pic>
        <p:nvPicPr>
          <p:cNvPr id="11" name="Picture Placeholder 10">
            <a:extLst>
              <a:ext uri="{FF2B5EF4-FFF2-40B4-BE49-F238E27FC236}">
                <a16:creationId xmlns:a16="http://schemas.microsoft.com/office/drawing/2014/main" id="{A1081B69-B526-4435-B330-9C1B77139CE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4992672" y="530352"/>
            <a:ext cx="6757570" cy="5761571"/>
          </a:xfrm>
        </p:spPr>
      </p:pic>
      <p:sp>
        <p:nvSpPr>
          <p:cNvPr id="7" name="Slide Number Placeholder 6">
            <a:extLst>
              <a:ext uri="{FF2B5EF4-FFF2-40B4-BE49-F238E27FC236}">
                <a16:creationId xmlns:a16="http://schemas.microsoft.com/office/drawing/2014/main" id="{00D88C13-BD59-4A95-A2E9-2D319147AF7C}"/>
              </a:ext>
            </a:extLst>
          </p:cNvPr>
          <p:cNvSpPr>
            <a:spLocks noGrp="1"/>
          </p:cNvSpPr>
          <p:nvPr>
            <p:ph type="sldNum" sz="quarter" idx="12"/>
          </p:nvPr>
        </p:nvSpPr>
        <p:spPr/>
        <p:txBody>
          <a:bodyPr/>
          <a:lstStyle/>
          <a:p>
            <a:fld id="{3CE5352E-9B9F-4EDC-8769-7FA3D3F814C7}" type="slidenum">
              <a:rPr lang="en-US" smtClean="0"/>
              <a:t>27</a:t>
            </a:fld>
            <a:endParaRPr lang="en-US" dirty="0"/>
          </a:p>
        </p:txBody>
      </p:sp>
      <p:sp>
        <p:nvSpPr>
          <p:cNvPr id="5" name="Date Placeholder 4">
            <a:extLst>
              <a:ext uri="{FF2B5EF4-FFF2-40B4-BE49-F238E27FC236}">
                <a16:creationId xmlns:a16="http://schemas.microsoft.com/office/drawing/2014/main" id="{1831B476-7BAA-4D62-9E9F-D150AA1EF7DD}"/>
              </a:ext>
            </a:extLst>
          </p:cNvPr>
          <p:cNvSpPr>
            <a:spLocks noGrp="1"/>
          </p:cNvSpPr>
          <p:nvPr>
            <p:ph type="dt" sz="half" idx="10"/>
          </p:nvPr>
        </p:nvSpPr>
        <p:spPr/>
        <p:txBody>
          <a:bodyPr/>
          <a:lstStyle/>
          <a:p>
            <a:fld id="{BC23DBD1-F259-4AEB-A7D9-D728D6E04490}" type="datetime1">
              <a:rPr lang="en-US" smtClean="0">
                <a:solidFill>
                  <a:schemeClr val="bg1"/>
                </a:solidFill>
              </a:rPr>
              <a:t>12/2/2020</a:t>
            </a:fld>
            <a:endParaRPr lang="en-US" dirty="0">
              <a:solidFill>
                <a:schemeClr val="bg1"/>
              </a:solidFill>
            </a:endParaRPr>
          </a:p>
        </p:txBody>
      </p:sp>
      <p:sp>
        <p:nvSpPr>
          <p:cNvPr id="6" name="Footer Placeholder 5">
            <a:extLst>
              <a:ext uri="{FF2B5EF4-FFF2-40B4-BE49-F238E27FC236}">
                <a16:creationId xmlns:a16="http://schemas.microsoft.com/office/drawing/2014/main" id="{2B401400-D1C8-4339-B1A3-CFDF4C06AE6B}"/>
              </a:ext>
            </a:extLst>
          </p:cNvPr>
          <p:cNvSpPr>
            <a:spLocks noGrp="1"/>
          </p:cNvSpPr>
          <p:nvPr>
            <p:ph type="ftr" sz="quarter" idx="11"/>
          </p:nvPr>
        </p:nvSpPr>
        <p:spPr/>
        <p:txBody>
          <a:bodyPr/>
          <a:lstStyle/>
          <a:p>
            <a:r>
              <a:rPr lang="en-US" dirty="0">
                <a:solidFill>
                  <a:schemeClr val="bg1"/>
                </a:solidFill>
              </a:rPr>
              <a:t>ADD A FOOTER</a:t>
            </a:r>
          </a:p>
        </p:txBody>
      </p:sp>
    </p:spTree>
    <p:extLst>
      <p:ext uri="{BB962C8B-B14F-4D97-AF65-F5344CB8AC3E}">
        <p14:creationId xmlns:p14="http://schemas.microsoft.com/office/powerpoint/2010/main" val="13960043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1140580" y="1115764"/>
            <a:ext cx="9466460" cy="4509428"/>
          </a:xfrm>
          <a:prstGeom prst="rect">
            <a:avLst/>
          </a:prstGeom>
        </p:spPr>
      </p:pic>
      <p:sp>
        <p:nvSpPr>
          <p:cNvPr id="7" name="Slide Number Placeholder 6"/>
          <p:cNvSpPr>
            <a:spLocks noGrp="1"/>
          </p:cNvSpPr>
          <p:nvPr>
            <p:ph type="sldNum" sz="quarter" idx="12"/>
          </p:nvPr>
        </p:nvSpPr>
        <p:spPr/>
        <p:txBody>
          <a:bodyPr/>
          <a:lstStyle/>
          <a:p>
            <a:fld id="{3CE5352E-9B9F-4EDC-8769-7FA3D3F814C7}" type="slidenum">
              <a:rPr lang="en-US" noProof="0" smtClean="0"/>
              <a:t>28</a:t>
            </a:fld>
            <a:endParaRPr lang="en-US" noProof="0" dirty="0"/>
          </a:p>
        </p:txBody>
      </p:sp>
      <p:sp>
        <p:nvSpPr>
          <p:cNvPr id="3" name="Down Arrow 2"/>
          <p:cNvSpPr/>
          <p:nvPr/>
        </p:nvSpPr>
        <p:spPr>
          <a:xfrm>
            <a:off x="8422703" y="408924"/>
            <a:ext cx="335091" cy="155618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159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7605" y="1199745"/>
            <a:ext cx="8745767" cy="4782841"/>
          </a:xfrm>
          <a:prstGeom prst="rect">
            <a:avLst/>
          </a:prstGeom>
        </p:spPr>
      </p:pic>
      <p:sp>
        <p:nvSpPr>
          <p:cNvPr id="6" name="Slide Number Placeholder 5"/>
          <p:cNvSpPr>
            <a:spLocks noGrp="1"/>
          </p:cNvSpPr>
          <p:nvPr>
            <p:ph type="sldNum" sz="quarter" idx="12"/>
          </p:nvPr>
        </p:nvSpPr>
        <p:spPr/>
        <p:txBody>
          <a:bodyPr/>
          <a:lstStyle/>
          <a:p>
            <a:fld id="{3CE5352E-9B9F-4EDC-8769-7FA3D3F814C7}" type="slidenum">
              <a:rPr lang="en-US" noProof="0" smtClean="0"/>
              <a:t>29</a:t>
            </a:fld>
            <a:endParaRPr lang="en-US" noProof="0" dirty="0"/>
          </a:p>
        </p:txBody>
      </p:sp>
      <p:sp>
        <p:nvSpPr>
          <p:cNvPr id="8" name="TextBox 7"/>
          <p:cNvSpPr txBox="1"/>
          <p:nvPr/>
        </p:nvSpPr>
        <p:spPr>
          <a:xfrm>
            <a:off x="1154189" y="513750"/>
            <a:ext cx="10391391" cy="369332"/>
          </a:xfrm>
          <a:prstGeom prst="rect">
            <a:avLst/>
          </a:prstGeom>
          <a:noFill/>
        </p:spPr>
        <p:txBody>
          <a:bodyPr wrap="square" rtlCol="0">
            <a:spAutoFit/>
          </a:bodyPr>
          <a:lstStyle/>
          <a:p>
            <a:r>
              <a:rPr lang="en-US" dirty="0" smtClean="0"/>
              <a:t>If you click on the Requests tab on the top tool bar –all of your legislation will appear</a:t>
            </a:r>
            <a:endParaRPr lang="en-US" dirty="0"/>
          </a:p>
        </p:txBody>
      </p:sp>
      <p:sp>
        <p:nvSpPr>
          <p:cNvPr id="9" name="TextBox 8"/>
          <p:cNvSpPr txBox="1"/>
          <p:nvPr/>
        </p:nvSpPr>
        <p:spPr>
          <a:xfrm>
            <a:off x="6265110" y="2136767"/>
            <a:ext cx="1321957" cy="900246"/>
          </a:xfrm>
          <a:prstGeom prst="rect">
            <a:avLst/>
          </a:prstGeom>
          <a:noFill/>
        </p:spPr>
        <p:txBody>
          <a:bodyPr wrap="square" rtlCol="0">
            <a:spAutoFit/>
          </a:bodyPr>
          <a:lstStyle/>
          <a:p>
            <a:r>
              <a:rPr lang="en-US" sz="1050" dirty="0" smtClean="0"/>
              <a:t>Easily know if you have responded – you can also click on Response status and it will sort for you</a:t>
            </a:r>
            <a:endParaRPr lang="en-US" sz="1050" dirty="0"/>
          </a:p>
        </p:txBody>
      </p:sp>
      <p:sp>
        <p:nvSpPr>
          <p:cNvPr id="3" name="Down Arrow 2"/>
          <p:cNvSpPr/>
          <p:nvPr/>
        </p:nvSpPr>
        <p:spPr>
          <a:xfrm>
            <a:off x="5889428" y="2845431"/>
            <a:ext cx="318270" cy="505032"/>
          </a:xfrm>
          <a:prstGeom prst="downArrow">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957999" y="2770094"/>
            <a:ext cx="391886" cy="128742"/>
          </a:xfrm>
          <a:prstGeom prst="rightArrow">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6131641" y="1069461"/>
            <a:ext cx="266937" cy="857605"/>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526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with hanger, text, and mini mountain on the bottom"/>
          <p:cNvPicPr>
            <a:picLocks noChangeAspect="1"/>
          </p:cNvPicPr>
          <p:nvPr/>
        </p:nvPicPr>
        <p:blipFill>
          <a:blip r:embed="rId3"/>
          <a:stretch>
            <a:fillRect/>
          </a:stretch>
        </p:blipFill>
        <p:spPr>
          <a:xfrm>
            <a:off x="883175" y="838067"/>
            <a:ext cx="786384" cy="433314"/>
          </a:xfrm>
          <a:prstGeom prst="rect">
            <a:avLst/>
          </a:prstGeom>
        </p:spPr>
      </p:pic>
      <p:sp>
        <p:nvSpPr>
          <p:cNvPr id="2" name="Title 1">
            <a:extLst>
              <a:ext uri="{FF2B5EF4-FFF2-40B4-BE49-F238E27FC236}">
                <a16:creationId xmlns:a16="http://schemas.microsoft.com/office/drawing/2014/main" id="{42A3A23C-C6B1-4060-8AB4-80821CC502BC}"/>
              </a:ext>
            </a:extLst>
          </p:cNvPr>
          <p:cNvSpPr>
            <a:spLocks noGrp="1"/>
          </p:cNvSpPr>
          <p:nvPr>
            <p:ph type="title"/>
          </p:nvPr>
        </p:nvSpPr>
        <p:spPr>
          <a:xfrm>
            <a:off x="821460" y="3521159"/>
            <a:ext cx="2642616" cy="873420"/>
          </a:xfrm>
        </p:spPr>
        <p:txBody>
          <a:bodyPr/>
          <a:lstStyle/>
          <a:p>
            <a:r>
              <a:rPr lang="en-US" dirty="0"/>
              <a:t>About Us</a:t>
            </a:r>
          </a:p>
        </p:txBody>
      </p:sp>
      <p:sp>
        <p:nvSpPr>
          <p:cNvPr id="3" name="Text Placeholder 2">
            <a:extLst>
              <a:ext uri="{FF2B5EF4-FFF2-40B4-BE49-F238E27FC236}">
                <a16:creationId xmlns:a16="http://schemas.microsoft.com/office/drawing/2014/main" id="{95114C9E-240D-455D-9C3D-87EAC24F2B62}"/>
              </a:ext>
            </a:extLst>
          </p:cNvPr>
          <p:cNvSpPr>
            <a:spLocks noGrp="1"/>
          </p:cNvSpPr>
          <p:nvPr>
            <p:ph type="body" idx="1"/>
          </p:nvPr>
        </p:nvSpPr>
        <p:spPr>
          <a:xfrm>
            <a:off x="821460" y="4486738"/>
            <a:ext cx="8540904" cy="1041316"/>
          </a:xfrm>
        </p:spPr>
        <p:txBody>
          <a:bodyPr>
            <a:normAutofit/>
          </a:bodyPr>
          <a:lstStyle/>
          <a:p>
            <a:r>
              <a:rPr lang="en-US" dirty="0" smtClean="0"/>
              <a:t>The Oversight </a:t>
            </a:r>
            <a:r>
              <a:rPr lang="en-US" dirty="0"/>
              <a:t>Division has two primary duties: </a:t>
            </a:r>
          </a:p>
          <a:p>
            <a:pPr marL="285750" indent="-285750">
              <a:buFont typeface="Arial" panose="020B0604020202020204" pitchFamily="34" charset="0"/>
              <a:buChar char="•"/>
            </a:pPr>
            <a:r>
              <a:rPr lang="en-US" dirty="0"/>
              <a:t>the preparation of fiscal notes </a:t>
            </a:r>
          </a:p>
          <a:p>
            <a:pPr marL="285750" indent="-285750">
              <a:buFont typeface="Arial" panose="020B0604020202020204" pitchFamily="34" charset="0"/>
              <a:buChar char="•"/>
            </a:pPr>
            <a:r>
              <a:rPr lang="en-US" dirty="0"/>
              <a:t>the performance of program evaluations and sunset reviews.</a:t>
            </a:r>
          </a:p>
        </p:txBody>
      </p:sp>
      <p:sp>
        <p:nvSpPr>
          <p:cNvPr id="6" name="Slide Number Placeholder 5">
            <a:extLst>
              <a:ext uri="{FF2B5EF4-FFF2-40B4-BE49-F238E27FC236}">
                <a16:creationId xmlns:a16="http://schemas.microsoft.com/office/drawing/2014/main" id="{F7A6C219-E77D-47F7-9256-86D68B38DA05}"/>
              </a:ext>
            </a:extLst>
          </p:cNvPr>
          <p:cNvSpPr>
            <a:spLocks noGrp="1"/>
          </p:cNvSpPr>
          <p:nvPr>
            <p:ph type="sldNum" sz="quarter" idx="12"/>
          </p:nvPr>
        </p:nvSpPr>
        <p:spPr/>
        <p:txBody>
          <a:bodyPr/>
          <a:lstStyle/>
          <a:p>
            <a:fld id="{3CE5352E-9B9F-4EDC-8769-7FA3D3F814C7}" type="slidenum">
              <a:rPr lang="en-US" smtClean="0"/>
              <a:t>3</a:t>
            </a:fld>
            <a:endParaRPr lang="en-US" dirty="0"/>
          </a:p>
        </p:txBody>
      </p:sp>
      <p:sp>
        <p:nvSpPr>
          <p:cNvPr id="11" name="Oval 10"/>
          <p:cNvSpPr/>
          <p:nvPr/>
        </p:nvSpPr>
        <p:spPr>
          <a:xfrm>
            <a:off x="7349319" y="3912465"/>
            <a:ext cx="2547590" cy="2593074"/>
          </a:xfrm>
          <a:prstGeom prst="ellipse">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714312" y="4390137"/>
            <a:ext cx="2050506" cy="1661993"/>
          </a:xfrm>
          <a:prstGeom prst="rect">
            <a:avLst/>
          </a:prstGeom>
          <a:noFill/>
        </p:spPr>
        <p:txBody>
          <a:bodyPr wrap="square" rtlCol="0">
            <a:spAutoFit/>
          </a:bodyPr>
          <a:lstStyle/>
          <a:p>
            <a:r>
              <a:rPr lang="en-US" dirty="0" smtClean="0"/>
              <a:t>We prepare over </a:t>
            </a:r>
            <a:r>
              <a:rPr lang="en-US" sz="4800" dirty="0" smtClean="0"/>
              <a:t>2,500</a:t>
            </a:r>
            <a:r>
              <a:rPr lang="en-US" dirty="0" smtClean="0"/>
              <a:t> fiscal notes during a legislative session.</a:t>
            </a:r>
            <a:endParaRPr lang="en-US" dirty="0"/>
          </a:p>
        </p:txBody>
      </p:sp>
      <p:pic>
        <p:nvPicPr>
          <p:cNvPr id="13" name="Picture Placeholder 12"/>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41214" b="41214"/>
          <a:stretch>
            <a:fillRect/>
          </a:stretch>
        </p:blipFill>
        <p:spPr/>
      </p:pic>
      <p:sp>
        <p:nvSpPr>
          <p:cNvPr id="9" name="Title 3">
            <a:extLst>
              <a:ext uri="{FF2B5EF4-FFF2-40B4-BE49-F238E27FC236}">
                <a16:creationId xmlns:a16="http://schemas.microsoft.com/office/drawing/2014/main" id="{D5B2BC59-134D-4AFC-B52F-67591CAB8762}"/>
              </a:ext>
            </a:extLst>
          </p:cNvPr>
          <p:cNvSpPr txBox="1">
            <a:spLocks/>
          </p:cNvSpPr>
          <p:nvPr/>
        </p:nvSpPr>
        <p:spPr>
          <a:xfrm>
            <a:off x="551087" y="2160533"/>
            <a:ext cx="11274552" cy="1348720"/>
          </a:xfrm>
          <a:prstGeom prst="rect">
            <a:avLst/>
          </a:prstGeom>
        </p:spPr>
        <p:txBody>
          <a:bodyPr vert="horz" lIns="36000" tIns="0" rIns="0" bIns="0" rtlCol="0" anchor="b">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7200" dirty="0" smtClean="0">
                <a:solidFill>
                  <a:schemeClr val="bg1"/>
                </a:solidFill>
              </a:rPr>
              <a:t>Oversight Division</a:t>
            </a:r>
            <a:endParaRPr lang="ru-RU" sz="7200" dirty="0">
              <a:solidFill>
                <a:schemeClr val="bg1"/>
              </a:solidFill>
            </a:endParaRPr>
          </a:p>
        </p:txBody>
      </p:sp>
    </p:spTree>
    <p:extLst>
      <p:ext uri="{BB962C8B-B14F-4D97-AF65-F5344CB8AC3E}">
        <p14:creationId xmlns:p14="http://schemas.microsoft.com/office/powerpoint/2010/main" val="2201016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5676247" y="886968"/>
            <a:ext cx="6057029" cy="4769417"/>
          </a:xfrm>
        </p:spPr>
      </p:pic>
      <p:sp>
        <p:nvSpPr>
          <p:cNvPr id="3" name="Title 2"/>
          <p:cNvSpPr>
            <a:spLocks noGrp="1"/>
          </p:cNvSpPr>
          <p:nvPr>
            <p:ph type="title"/>
          </p:nvPr>
        </p:nvSpPr>
        <p:spPr/>
        <p:txBody>
          <a:bodyPr/>
          <a:lstStyle/>
          <a:p>
            <a:r>
              <a:rPr lang="en-US" dirty="0" smtClean="0"/>
              <a:t>Chat Feature</a:t>
            </a:r>
            <a:endParaRPr lang="en-US" dirty="0"/>
          </a:p>
        </p:txBody>
      </p:sp>
      <p:sp>
        <p:nvSpPr>
          <p:cNvPr id="7" name="Slide Number Placeholder 6"/>
          <p:cNvSpPr>
            <a:spLocks noGrp="1"/>
          </p:cNvSpPr>
          <p:nvPr>
            <p:ph type="sldNum" sz="quarter" idx="12"/>
          </p:nvPr>
        </p:nvSpPr>
        <p:spPr/>
        <p:txBody>
          <a:bodyPr/>
          <a:lstStyle/>
          <a:p>
            <a:fld id="{3CE5352E-9B9F-4EDC-8769-7FA3D3F814C7}" type="slidenum">
              <a:rPr lang="en-US" noProof="0" smtClean="0"/>
              <a:t>30</a:t>
            </a:fld>
            <a:endParaRPr lang="en-US" noProof="0" dirty="0"/>
          </a:p>
        </p:txBody>
      </p:sp>
      <p:sp>
        <p:nvSpPr>
          <p:cNvPr id="8" name="Text Placeholder 7"/>
          <p:cNvSpPr>
            <a:spLocks noGrp="1"/>
          </p:cNvSpPr>
          <p:nvPr>
            <p:ph type="body" idx="13"/>
          </p:nvPr>
        </p:nvSpPr>
        <p:spPr>
          <a:xfrm>
            <a:off x="830127" y="2568545"/>
            <a:ext cx="4584212" cy="1745768"/>
          </a:xfrm>
        </p:spPr>
        <p:txBody>
          <a:bodyPr/>
          <a:lstStyle/>
          <a:p>
            <a:r>
              <a:rPr lang="en-US" dirty="0" smtClean="0"/>
              <a:t>Click on the numbers in the Unread Chats column to read a chat from the Oversight analyst or send a message to the Oversight analyst.</a:t>
            </a:r>
            <a:endParaRPr lang="en-US" dirty="0"/>
          </a:p>
        </p:txBody>
      </p:sp>
    </p:spTree>
    <p:extLst>
      <p:ext uri="{BB962C8B-B14F-4D97-AF65-F5344CB8AC3E}">
        <p14:creationId xmlns:p14="http://schemas.microsoft.com/office/powerpoint/2010/main" val="3308999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119" y="280650"/>
            <a:ext cx="5114334" cy="540000"/>
          </a:xfrm>
        </p:spPr>
        <p:txBody>
          <a:bodyPr>
            <a:normAutofit fontScale="90000"/>
          </a:bodyPr>
          <a:lstStyle/>
          <a:p>
            <a:r>
              <a:rPr lang="en-US" dirty="0" smtClean="0"/>
              <a:t>Bills that Received a Hearing</a:t>
            </a:r>
            <a:endParaRPr lang="en-US" dirty="0"/>
          </a:p>
        </p:txBody>
      </p:sp>
      <p:sp>
        <p:nvSpPr>
          <p:cNvPr id="5" name="Slide Number Placeholder 4"/>
          <p:cNvSpPr>
            <a:spLocks noGrp="1"/>
          </p:cNvSpPr>
          <p:nvPr>
            <p:ph type="sldNum" sz="quarter" idx="12"/>
          </p:nvPr>
        </p:nvSpPr>
        <p:spPr/>
        <p:txBody>
          <a:bodyPr/>
          <a:lstStyle/>
          <a:p>
            <a:fld id="{3CE5352E-9B9F-4EDC-8769-7FA3D3F814C7}" type="slidenum">
              <a:rPr lang="en-US" noProof="0" smtClean="0"/>
              <a:t>31</a:t>
            </a:fld>
            <a:endParaRPr lang="en-US" noProof="0" dirty="0"/>
          </a:p>
        </p:txBody>
      </p:sp>
      <p:sp>
        <p:nvSpPr>
          <p:cNvPr id="7" name="Text Placeholder 6"/>
          <p:cNvSpPr>
            <a:spLocks noGrp="1"/>
          </p:cNvSpPr>
          <p:nvPr>
            <p:ph type="body" idx="13"/>
          </p:nvPr>
        </p:nvSpPr>
        <p:spPr>
          <a:xfrm>
            <a:off x="1333119" y="1037467"/>
            <a:ext cx="6579240" cy="5646137"/>
          </a:xfrm>
        </p:spPr>
        <p:txBody>
          <a:bodyPr>
            <a:normAutofit/>
          </a:bodyPr>
          <a:lstStyle/>
          <a:p>
            <a:pPr marL="0" indent="0">
              <a:buNone/>
            </a:pPr>
            <a:r>
              <a:rPr lang="en-US" sz="1800" dirty="0" smtClean="0">
                <a:hlinkClick r:id="rId2"/>
              </a:rPr>
              <a:t>HB 1914 (2020) </a:t>
            </a:r>
            <a:r>
              <a:rPr lang="en-US" sz="1800" dirty="0" smtClean="0"/>
              <a:t>– 4.3% Response Rate</a:t>
            </a:r>
          </a:p>
          <a:p>
            <a:pPr marL="0" indent="0">
              <a:buNone/>
            </a:pPr>
            <a:r>
              <a:rPr lang="en-US" sz="1800" dirty="0" smtClean="0"/>
              <a:t>Solar Energy Projects</a:t>
            </a:r>
          </a:p>
          <a:p>
            <a:pPr marL="0" indent="0">
              <a:buNone/>
            </a:pPr>
            <a:endParaRPr lang="en-US" sz="1800" dirty="0"/>
          </a:p>
          <a:p>
            <a:pPr marL="0" indent="0">
              <a:buNone/>
            </a:pPr>
            <a:r>
              <a:rPr lang="en-US" sz="1800" dirty="0" smtClean="0">
                <a:hlinkClick r:id="rId3"/>
              </a:rPr>
              <a:t>HB 1907 (2020)</a:t>
            </a:r>
            <a:r>
              <a:rPr lang="en-US" sz="1800" dirty="0" smtClean="0"/>
              <a:t> – 3.5% Response Rate</a:t>
            </a:r>
          </a:p>
          <a:p>
            <a:pPr marL="0" indent="0">
              <a:buNone/>
            </a:pPr>
            <a:r>
              <a:rPr lang="en-US" sz="1800" dirty="0"/>
              <a:t>T</a:t>
            </a:r>
            <a:r>
              <a:rPr lang="en-US" sz="1800" dirty="0" smtClean="0"/>
              <a:t>ransportation </a:t>
            </a:r>
            <a:r>
              <a:rPr lang="en-US" sz="1800" dirty="0"/>
              <a:t>or </a:t>
            </a:r>
            <a:r>
              <a:rPr lang="en-US" sz="1800" dirty="0" smtClean="0"/>
              <a:t>Storage </a:t>
            </a:r>
            <a:r>
              <a:rPr lang="en-US" sz="1800" dirty="0"/>
              <a:t>of </a:t>
            </a:r>
            <a:r>
              <a:rPr lang="en-US" sz="1800" dirty="0" smtClean="0"/>
              <a:t>Liquid </a:t>
            </a:r>
            <a:r>
              <a:rPr lang="en-US" sz="1800" dirty="0"/>
              <a:t>and </a:t>
            </a:r>
            <a:r>
              <a:rPr lang="en-US" sz="1800" dirty="0" smtClean="0"/>
              <a:t>Gaseous products</a:t>
            </a:r>
          </a:p>
          <a:p>
            <a:pPr marL="0" indent="0">
              <a:buNone/>
            </a:pPr>
            <a:endParaRPr lang="en-US" sz="1800" dirty="0"/>
          </a:p>
          <a:p>
            <a:pPr marL="0" indent="0">
              <a:buNone/>
            </a:pPr>
            <a:r>
              <a:rPr lang="en-US" sz="1800" dirty="0" smtClean="0">
                <a:hlinkClick r:id="rId4"/>
              </a:rPr>
              <a:t>HB 2454 (2020)</a:t>
            </a:r>
            <a:r>
              <a:rPr lang="en-US" sz="1800" dirty="0" smtClean="0"/>
              <a:t> – 0.8% Response Rate</a:t>
            </a:r>
          </a:p>
          <a:p>
            <a:pPr marL="0" indent="0">
              <a:buNone/>
            </a:pPr>
            <a:r>
              <a:rPr lang="en-US" sz="1800" dirty="0" smtClean="0"/>
              <a:t>Wind Energy Projects</a:t>
            </a:r>
            <a:endParaRPr lang="en-US" sz="1800" dirty="0"/>
          </a:p>
          <a:p>
            <a:pPr marL="0" indent="0">
              <a:buNone/>
            </a:pPr>
            <a:endParaRPr lang="en-US" sz="1800" dirty="0" smtClean="0"/>
          </a:p>
          <a:p>
            <a:pPr marL="0" indent="0">
              <a:buNone/>
            </a:pPr>
            <a:r>
              <a:rPr lang="en-US" sz="1800" dirty="0">
                <a:hlinkClick r:id="rId5"/>
              </a:rPr>
              <a:t>HB 2232 (2020</a:t>
            </a:r>
            <a:r>
              <a:rPr lang="en-US" sz="1800" dirty="0" smtClean="0">
                <a:hlinkClick r:id="rId5"/>
              </a:rPr>
              <a:t>)</a:t>
            </a:r>
            <a:r>
              <a:rPr lang="en-US" sz="1800" dirty="0" smtClean="0"/>
              <a:t> – 1.7% Response Rate</a:t>
            </a:r>
            <a:endParaRPr lang="en-US" sz="1800" dirty="0"/>
          </a:p>
          <a:p>
            <a:pPr marL="0" indent="0">
              <a:buNone/>
            </a:pPr>
            <a:r>
              <a:rPr lang="en-US" sz="1800" dirty="0" smtClean="0"/>
              <a:t>Commercial </a:t>
            </a:r>
            <a:r>
              <a:rPr lang="en-US" sz="1800" dirty="0"/>
              <a:t>P</a:t>
            </a:r>
            <a:r>
              <a:rPr lang="en-US" sz="1800" dirty="0" smtClean="0"/>
              <a:t>roperty Occupancy</a:t>
            </a:r>
          </a:p>
          <a:p>
            <a:pPr marL="0" indent="0">
              <a:buNone/>
            </a:pPr>
            <a:endParaRPr lang="en-US" sz="1800" dirty="0"/>
          </a:p>
          <a:p>
            <a:pPr marL="0" indent="0">
              <a:buNone/>
            </a:pPr>
            <a:r>
              <a:rPr lang="en-US" sz="1800" dirty="0">
                <a:hlinkClick r:id="rId6"/>
              </a:rPr>
              <a:t>SB 550 (2020</a:t>
            </a:r>
            <a:r>
              <a:rPr lang="en-US" sz="1800" dirty="0" smtClean="0">
                <a:hlinkClick r:id="rId6"/>
              </a:rPr>
              <a:t>)</a:t>
            </a:r>
            <a:r>
              <a:rPr lang="en-US" sz="1800" dirty="0" smtClean="0"/>
              <a:t> – 0.8% Response Rate</a:t>
            </a:r>
            <a:endParaRPr lang="en-US" sz="1800" dirty="0"/>
          </a:p>
          <a:p>
            <a:pPr marL="0" indent="0">
              <a:buNone/>
            </a:pPr>
            <a:r>
              <a:rPr lang="en-US" sz="1800" dirty="0" smtClean="0"/>
              <a:t>Abated Property</a:t>
            </a:r>
          </a:p>
          <a:p>
            <a:pPr marL="0" indent="0">
              <a:buNone/>
            </a:pPr>
            <a:endParaRPr lang="en-US" sz="1800" dirty="0"/>
          </a:p>
          <a:p>
            <a:pPr marL="0" indent="0">
              <a:buNone/>
            </a:pPr>
            <a:r>
              <a:rPr lang="en-US" sz="1800" dirty="0">
                <a:hlinkClick r:id="rId7"/>
              </a:rPr>
              <a:t>SB 983 (2020</a:t>
            </a:r>
            <a:r>
              <a:rPr lang="en-US" sz="1800" dirty="0" smtClean="0">
                <a:hlinkClick r:id="rId7"/>
              </a:rPr>
              <a:t>)</a:t>
            </a:r>
            <a:r>
              <a:rPr lang="en-US" sz="1800" dirty="0" smtClean="0"/>
              <a:t> – 0% Response Rate</a:t>
            </a:r>
            <a:endParaRPr lang="en-US" sz="1800" dirty="0"/>
          </a:p>
          <a:p>
            <a:pPr marL="0" indent="0">
              <a:buNone/>
            </a:pPr>
            <a:r>
              <a:rPr lang="en-US" sz="1800" dirty="0" smtClean="0"/>
              <a:t>Agricultural Land Productive Values</a:t>
            </a:r>
            <a:endParaRPr lang="en-US" sz="1800" dirty="0"/>
          </a:p>
          <a:p>
            <a:pPr marL="0" indent="0">
              <a:buNone/>
            </a:pPr>
            <a:endParaRPr lang="en-US" sz="1800" dirty="0"/>
          </a:p>
          <a:p>
            <a:pPr marL="0" indent="0">
              <a:buNone/>
            </a:pPr>
            <a:endParaRPr lang="en-US" sz="2000" dirty="0"/>
          </a:p>
        </p:txBody>
      </p:sp>
    </p:spTree>
    <p:extLst>
      <p:ext uri="{BB962C8B-B14F-4D97-AF65-F5344CB8AC3E}">
        <p14:creationId xmlns:p14="http://schemas.microsoft.com/office/powerpoint/2010/main" val="40091051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478" y="1563807"/>
            <a:ext cx="9535686" cy="568800"/>
          </a:xfrm>
        </p:spPr>
        <p:txBody>
          <a:bodyPr/>
          <a:lstStyle/>
          <a:p>
            <a:r>
              <a:rPr lang="en-US" dirty="0" smtClean="0"/>
              <a:t>Important Dates</a:t>
            </a:r>
            <a:endParaRPr lang="en-US" dirty="0"/>
          </a:p>
        </p:txBody>
      </p:sp>
      <p:sp>
        <p:nvSpPr>
          <p:cNvPr id="5" name="Slide Number Placeholder 4"/>
          <p:cNvSpPr>
            <a:spLocks noGrp="1"/>
          </p:cNvSpPr>
          <p:nvPr>
            <p:ph type="sldNum" sz="quarter" idx="12"/>
          </p:nvPr>
        </p:nvSpPr>
        <p:spPr/>
        <p:txBody>
          <a:bodyPr/>
          <a:lstStyle/>
          <a:p>
            <a:fld id="{3CE5352E-9B9F-4EDC-8769-7FA3D3F814C7}" type="slidenum">
              <a:rPr lang="en-US" noProof="0" smtClean="0"/>
              <a:pPr/>
              <a:t>32</a:t>
            </a:fld>
            <a:endParaRPr lang="en-US" noProof="0" dirty="0"/>
          </a:p>
        </p:txBody>
      </p:sp>
      <p:sp>
        <p:nvSpPr>
          <p:cNvPr id="7" name="Text Placeholder 6"/>
          <p:cNvSpPr>
            <a:spLocks noGrp="1"/>
          </p:cNvSpPr>
          <p:nvPr>
            <p:ph type="body" idx="1"/>
          </p:nvPr>
        </p:nvSpPr>
        <p:spPr/>
        <p:txBody>
          <a:bodyPr/>
          <a:lstStyle/>
          <a:p>
            <a:r>
              <a:rPr lang="en-US" dirty="0" smtClean="0"/>
              <a:t>Registration</a:t>
            </a:r>
            <a:endParaRPr lang="en-US" dirty="0"/>
          </a:p>
        </p:txBody>
      </p:sp>
      <p:sp>
        <p:nvSpPr>
          <p:cNvPr id="8" name="Text Placeholder 7"/>
          <p:cNvSpPr>
            <a:spLocks noGrp="1"/>
          </p:cNvSpPr>
          <p:nvPr>
            <p:ph type="body" sz="quarter" idx="13"/>
          </p:nvPr>
        </p:nvSpPr>
        <p:spPr/>
        <p:txBody>
          <a:bodyPr/>
          <a:lstStyle/>
          <a:p>
            <a:r>
              <a:rPr lang="en-US" dirty="0" smtClean="0"/>
              <a:t>Registration for an account on MOLIS Oversight Portal begins. </a:t>
            </a:r>
            <a:endParaRPr lang="en-US" dirty="0"/>
          </a:p>
        </p:txBody>
      </p:sp>
      <p:sp>
        <p:nvSpPr>
          <p:cNvPr id="9" name="Text Placeholder 8"/>
          <p:cNvSpPr>
            <a:spLocks noGrp="1"/>
          </p:cNvSpPr>
          <p:nvPr>
            <p:ph type="body" sz="quarter" idx="25"/>
          </p:nvPr>
        </p:nvSpPr>
        <p:spPr>
          <a:xfrm>
            <a:off x="836614" y="2902247"/>
            <a:ext cx="1916314" cy="604730"/>
          </a:xfrm>
        </p:spPr>
        <p:txBody>
          <a:bodyPr/>
          <a:lstStyle/>
          <a:p>
            <a:r>
              <a:rPr lang="en-US" sz="3200" dirty="0" smtClean="0"/>
              <a:t>September</a:t>
            </a:r>
            <a:endParaRPr lang="en-US" sz="3200" dirty="0"/>
          </a:p>
        </p:txBody>
      </p:sp>
      <p:sp>
        <p:nvSpPr>
          <p:cNvPr id="11" name="Text Placeholder 10"/>
          <p:cNvSpPr>
            <a:spLocks noGrp="1"/>
          </p:cNvSpPr>
          <p:nvPr>
            <p:ph type="body" idx="33"/>
          </p:nvPr>
        </p:nvSpPr>
        <p:spPr/>
        <p:txBody>
          <a:bodyPr/>
          <a:lstStyle/>
          <a:p>
            <a:r>
              <a:rPr lang="en-US" dirty="0" smtClean="0"/>
              <a:t>TAFP Notes</a:t>
            </a:r>
            <a:endParaRPr lang="en-US" dirty="0"/>
          </a:p>
        </p:txBody>
      </p:sp>
      <p:sp>
        <p:nvSpPr>
          <p:cNvPr id="12" name="Text Placeholder 11"/>
          <p:cNvSpPr>
            <a:spLocks noGrp="1"/>
          </p:cNvSpPr>
          <p:nvPr>
            <p:ph type="body" sz="quarter" idx="34"/>
          </p:nvPr>
        </p:nvSpPr>
        <p:spPr/>
        <p:txBody>
          <a:bodyPr/>
          <a:lstStyle/>
          <a:p>
            <a:r>
              <a:rPr lang="en-US" dirty="0" smtClean="0"/>
              <a:t>Responses to TAFP bills are due by June 15</a:t>
            </a:r>
            <a:r>
              <a:rPr lang="en-US" baseline="30000" dirty="0" smtClean="0"/>
              <a:t>th</a:t>
            </a:r>
            <a:r>
              <a:rPr lang="en-US" dirty="0" smtClean="0"/>
              <a:t>. </a:t>
            </a:r>
            <a:endParaRPr lang="en-US" dirty="0"/>
          </a:p>
        </p:txBody>
      </p:sp>
      <p:sp>
        <p:nvSpPr>
          <p:cNvPr id="13" name="Text Placeholder 12"/>
          <p:cNvSpPr>
            <a:spLocks noGrp="1"/>
          </p:cNvSpPr>
          <p:nvPr>
            <p:ph type="body" sz="quarter" idx="35"/>
          </p:nvPr>
        </p:nvSpPr>
        <p:spPr>
          <a:xfrm>
            <a:off x="9588108" y="2929621"/>
            <a:ext cx="1728216" cy="604730"/>
          </a:xfrm>
        </p:spPr>
        <p:txBody>
          <a:bodyPr/>
          <a:lstStyle/>
          <a:p>
            <a:r>
              <a:rPr lang="en-US" sz="3200" dirty="0" smtClean="0"/>
              <a:t>June</a:t>
            </a:r>
            <a:endParaRPr lang="en-US" sz="3200" dirty="0"/>
          </a:p>
        </p:txBody>
      </p:sp>
      <p:sp>
        <p:nvSpPr>
          <p:cNvPr id="15" name="Text Placeholder 14"/>
          <p:cNvSpPr>
            <a:spLocks noGrp="1"/>
          </p:cNvSpPr>
          <p:nvPr>
            <p:ph type="body" idx="37"/>
          </p:nvPr>
        </p:nvSpPr>
        <p:spPr/>
        <p:txBody>
          <a:bodyPr/>
          <a:lstStyle/>
          <a:p>
            <a:r>
              <a:rPr lang="en-US" dirty="0" smtClean="0"/>
              <a:t>Pre-File</a:t>
            </a:r>
            <a:endParaRPr lang="en-US" dirty="0"/>
          </a:p>
        </p:txBody>
      </p:sp>
      <p:sp>
        <p:nvSpPr>
          <p:cNvPr id="16" name="Text Placeholder 15"/>
          <p:cNvSpPr>
            <a:spLocks noGrp="1"/>
          </p:cNvSpPr>
          <p:nvPr>
            <p:ph type="body" sz="quarter" idx="38"/>
          </p:nvPr>
        </p:nvSpPr>
        <p:spPr/>
        <p:txBody>
          <a:bodyPr/>
          <a:lstStyle/>
          <a:p>
            <a:r>
              <a:rPr lang="en-US" dirty="0" smtClean="0"/>
              <a:t>Bills are pre-filed beginning December 1</a:t>
            </a:r>
            <a:r>
              <a:rPr lang="en-US" baseline="30000" dirty="0" smtClean="0"/>
              <a:t>st</a:t>
            </a:r>
            <a:r>
              <a:rPr lang="en-US" dirty="0" smtClean="0"/>
              <a:t>. </a:t>
            </a:r>
            <a:endParaRPr lang="en-US" dirty="0"/>
          </a:p>
        </p:txBody>
      </p:sp>
      <p:sp>
        <p:nvSpPr>
          <p:cNvPr id="17" name="Text Placeholder 16"/>
          <p:cNvSpPr>
            <a:spLocks noGrp="1"/>
          </p:cNvSpPr>
          <p:nvPr>
            <p:ph type="body" sz="quarter" idx="39"/>
          </p:nvPr>
        </p:nvSpPr>
        <p:spPr>
          <a:xfrm>
            <a:off x="3024487" y="2929621"/>
            <a:ext cx="1878253" cy="604730"/>
          </a:xfrm>
        </p:spPr>
        <p:txBody>
          <a:bodyPr/>
          <a:lstStyle/>
          <a:p>
            <a:r>
              <a:rPr lang="en-US" sz="3200" dirty="0" smtClean="0"/>
              <a:t>December</a:t>
            </a:r>
            <a:endParaRPr lang="en-US" sz="3200" dirty="0"/>
          </a:p>
        </p:txBody>
      </p:sp>
      <p:sp>
        <p:nvSpPr>
          <p:cNvPr id="19" name="Text Placeholder 18"/>
          <p:cNvSpPr>
            <a:spLocks noGrp="1"/>
          </p:cNvSpPr>
          <p:nvPr>
            <p:ph type="body" idx="41"/>
          </p:nvPr>
        </p:nvSpPr>
        <p:spPr/>
        <p:txBody>
          <a:bodyPr/>
          <a:lstStyle/>
          <a:p>
            <a:r>
              <a:rPr lang="en-US" dirty="0" smtClean="0"/>
              <a:t>Session Begins</a:t>
            </a:r>
            <a:endParaRPr lang="en-US" dirty="0"/>
          </a:p>
        </p:txBody>
      </p:sp>
      <p:sp>
        <p:nvSpPr>
          <p:cNvPr id="20" name="Text Placeholder 19"/>
          <p:cNvSpPr>
            <a:spLocks noGrp="1"/>
          </p:cNvSpPr>
          <p:nvPr>
            <p:ph type="body" sz="quarter" idx="42"/>
          </p:nvPr>
        </p:nvSpPr>
        <p:spPr/>
        <p:txBody>
          <a:bodyPr/>
          <a:lstStyle/>
          <a:p>
            <a:r>
              <a:rPr lang="en-US" dirty="0" smtClean="0"/>
              <a:t>Session begins Wednesday January 6</a:t>
            </a:r>
            <a:r>
              <a:rPr lang="en-US" baseline="30000" dirty="0" smtClean="0"/>
              <a:t>th</a:t>
            </a:r>
            <a:r>
              <a:rPr lang="en-US" dirty="0" smtClean="0"/>
              <a:t>.</a:t>
            </a:r>
            <a:endParaRPr lang="en-US" dirty="0"/>
          </a:p>
        </p:txBody>
      </p:sp>
      <p:sp>
        <p:nvSpPr>
          <p:cNvPr id="21" name="Text Placeholder 20"/>
          <p:cNvSpPr>
            <a:spLocks noGrp="1"/>
          </p:cNvSpPr>
          <p:nvPr>
            <p:ph type="body" sz="quarter" idx="43"/>
          </p:nvPr>
        </p:nvSpPr>
        <p:spPr>
          <a:xfrm>
            <a:off x="5212360" y="2902247"/>
            <a:ext cx="1728216" cy="604730"/>
          </a:xfrm>
        </p:spPr>
        <p:txBody>
          <a:bodyPr/>
          <a:lstStyle/>
          <a:p>
            <a:r>
              <a:rPr lang="en-US" sz="3200" dirty="0" smtClean="0"/>
              <a:t>January</a:t>
            </a:r>
            <a:endParaRPr lang="en-US" sz="3200" dirty="0"/>
          </a:p>
        </p:txBody>
      </p:sp>
      <p:sp>
        <p:nvSpPr>
          <p:cNvPr id="23" name="Text Placeholder 22"/>
          <p:cNvSpPr>
            <a:spLocks noGrp="1"/>
          </p:cNvSpPr>
          <p:nvPr>
            <p:ph type="body" idx="45"/>
          </p:nvPr>
        </p:nvSpPr>
        <p:spPr/>
        <p:txBody>
          <a:bodyPr/>
          <a:lstStyle/>
          <a:p>
            <a:r>
              <a:rPr lang="en-US" dirty="0" smtClean="0"/>
              <a:t>Session Ends</a:t>
            </a:r>
            <a:endParaRPr lang="en-US" dirty="0"/>
          </a:p>
        </p:txBody>
      </p:sp>
      <p:sp>
        <p:nvSpPr>
          <p:cNvPr id="24" name="Text Placeholder 23"/>
          <p:cNvSpPr>
            <a:spLocks noGrp="1"/>
          </p:cNvSpPr>
          <p:nvPr>
            <p:ph type="body" sz="quarter" idx="46"/>
          </p:nvPr>
        </p:nvSpPr>
        <p:spPr/>
        <p:txBody>
          <a:bodyPr/>
          <a:lstStyle/>
          <a:p>
            <a:r>
              <a:rPr lang="en-US" dirty="0" smtClean="0"/>
              <a:t>Sessions ends Friday May 14</a:t>
            </a:r>
            <a:r>
              <a:rPr lang="en-US" baseline="30000" dirty="0" smtClean="0"/>
              <a:t>th</a:t>
            </a:r>
            <a:r>
              <a:rPr lang="en-US" dirty="0" smtClean="0"/>
              <a:t>. </a:t>
            </a:r>
            <a:endParaRPr lang="en-US" dirty="0"/>
          </a:p>
        </p:txBody>
      </p:sp>
      <p:sp>
        <p:nvSpPr>
          <p:cNvPr id="25" name="Text Placeholder 24"/>
          <p:cNvSpPr>
            <a:spLocks noGrp="1"/>
          </p:cNvSpPr>
          <p:nvPr>
            <p:ph type="body" sz="quarter" idx="47"/>
          </p:nvPr>
        </p:nvSpPr>
        <p:spPr>
          <a:xfrm>
            <a:off x="7400234" y="2902247"/>
            <a:ext cx="1728216" cy="604730"/>
          </a:xfrm>
        </p:spPr>
        <p:txBody>
          <a:bodyPr/>
          <a:lstStyle/>
          <a:p>
            <a:r>
              <a:rPr lang="en-US" sz="3200" dirty="0" smtClean="0"/>
              <a:t>May</a:t>
            </a:r>
            <a:endParaRPr lang="en-US" sz="3200" dirty="0"/>
          </a:p>
        </p:txBody>
      </p:sp>
    </p:spTree>
    <p:extLst>
      <p:ext uri="{BB962C8B-B14F-4D97-AF65-F5344CB8AC3E}">
        <p14:creationId xmlns:p14="http://schemas.microsoft.com/office/powerpoint/2010/main" val="37583622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1978884" y="1206230"/>
            <a:ext cx="7565670" cy="5183111"/>
          </a:xfrm>
          <a:prstGeom prst="rect">
            <a:avLst/>
          </a:prstGeom>
        </p:spPr>
      </p:pic>
      <p:sp>
        <p:nvSpPr>
          <p:cNvPr id="3" name="Title 2"/>
          <p:cNvSpPr>
            <a:spLocks noGrp="1"/>
          </p:cNvSpPr>
          <p:nvPr>
            <p:ph type="title"/>
          </p:nvPr>
        </p:nvSpPr>
        <p:spPr>
          <a:xfrm>
            <a:off x="2381273" y="379378"/>
            <a:ext cx="4584212" cy="535624"/>
          </a:xfrm>
        </p:spPr>
        <p:txBody>
          <a:bodyPr/>
          <a:lstStyle/>
          <a:p>
            <a:r>
              <a:rPr lang="en-US" dirty="0" smtClean="0"/>
              <a:t>Team Contacts</a:t>
            </a:r>
            <a:endParaRPr lang="en-US" dirty="0"/>
          </a:p>
        </p:txBody>
      </p:sp>
      <p:sp>
        <p:nvSpPr>
          <p:cNvPr id="7" name="Slide Number Placeholder 6"/>
          <p:cNvSpPr>
            <a:spLocks noGrp="1"/>
          </p:cNvSpPr>
          <p:nvPr>
            <p:ph type="sldNum" sz="quarter" idx="12"/>
          </p:nvPr>
        </p:nvSpPr>
        <p:spPr/>
        <p:txBody>
          <a:bodyPr/>
          <a:lstStyle/>
          <a:p>
            <a:fld id="{3CE5352E-9B9F-4EDC-8769-7FA3D3F814C7}" type="slidenum">
              <a:rPr lang="en-US" noProof="0" smtClean="0"/>
              <a:t>33</a:t>
            </a:fld>
            <a:endParaRPr lang="en-US" noProof="0" dirty="0"/>
          </a:p>
        </p:txBody>
      </p:sp>
    </p:spTree>
    <p:extLst>
      <p:ext uri="{BB962C8B-B14F-4D97-AF65-F5344CB8AC3E}">
        <p14:creationId xmlns:p14="http://schemas.microsoft.com/office/powerpoint/2010/main" val="9177634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59691-7851-4C4B-A0DB-08A254019864}"/>
              </a:ext>
            </a:extLst>
          </p:cNvPr>
          <p:cNvSpPr>
            <a:spLocks noGrp="1"/>
          </p:cNvSpPr>
          <p:nvPr>
            <p:ph type="title"/>
          </p:nvPr>
        </p:nvSpPr>
        <p:spPr>
          <a:xfrm>
            <a:off x="1688145" y="847393"/>
            <a:ext cx="3664052" cy="540001"/>
          </a:xfrm>
        </p:spPr>
        <p:txBody>
          <a:bodyPr/>
          <a:lstStyle/>
          <a:p>
            <a:r>
              <a:rPr lang="en-US" dirty="0" smtClean="0"/>
              <a:t>Resources</a:t>
            </a:r>
            <a:endParaRPr lang="en-US" dirty="0"/>
          </a:p>
        </p:txBody>
      </p:sp>
      <p:sp>
        <p:nvSpPr>
          <p:cNvPr id="4" name="Text Placeholder 3">
            <a:extLst>
              <a:ext uri="{FF2B5EF4-FFF2-40B4-BE49-F238E27FC236}">
                <a16:creationId xmlns:a16="http://schemas.microsoft.com/office/drawing/2014/main" id="{5DA95332-3DBE-4AD4-8280-F519EC89E35A}"/>
              </a:ext>
            </a:extLst>
          </p:cNvPr>
          <p:cNvSpPr>
            <a:spLocks noGrp="1"/>
          </p:cNvSpPr>
          <p:nvPr>
            <p:ph type="body" idx="1"/>
          </p:nvPr>
        </p:nvSpPr>
        <p:spPr>
          <a:xfrm>
            <a:off x="1688145" y="1304653"/>
            <a:ext cx="4584212" cy="4870270"/>
          </a:xfrm>
        </p:spPr>
        <p:txBody>
          <a:bodyPr>
            <a:normAutofit/>
          </a:bodyPr>
          <a:lstStyle/>
          <a:p>
            <a:endParaRPr lang="en-US" dirty="0" smtClean="0"/>
          </a:p>
          <a:p>
            <a:r>
              <a:rPr lang="en-US" dirty="0" smtClean="0"/>
              <a:t>Missouri Senate</a:t>
            </a:r>
          </a:p>
          <a:p>
            <a:r>
              <a:rPr lang="en-US" dirty="0" smtClean="0">
                <a:hlinkClick r:id="rId2"/>
              </a:rPr>
              <a:t>www.senate.mo.gov</a:t>
            </a:r>
            <a:endParaRPr lang="en-US" dirty="0" smtClean="0"/>
          </a:p>
          <a:p>
            <a:endParaRPr lang="en-US" dirty="0"/>
          </a:p>
          <a:p>
            <a:r>
              <a:rPr lang="en-US" dirty="0" smtClean="0"/>
              <a:t>Missouri House of Representatives</a:t>
            </a:r>
          </a:p>
          <a:p>
            <a:r>
              <a:rPr lang="en-US" dirty="0" smtClean="0">
                <a:hlinkClick r:id="rId3"/>
              </a:rPr>
              <a:t>www.house.mo.gov</a:t>
            </a:r>
            <a:endParaRPr lang="en-US" dirty="0" smtClean="0"/>
          </a:p>
          <a:p>
            <a:endParaRPr lang="en-US" dirty="0" smtClean="0"/>
          </a:p>
          <a:p>
            <a:r>
              <a:rPr lang="en-US" dirty="0" smtClean="0"/>
              <a:t>Oversight Division</a:t>
            </a:r>
          </a:p>
          <a:p>
            <a:r>
              <a:rPr lang="en-US" dirty="0" smtClean="0">
                <a:hlinkClick r:id="rId4"/>
              </a:rPr>
              <a:t>www.legislativeoversight.mo.gov</a:t>
            </a:r>
            <a:endParaRPr lang="en-US" dirty="0" smtClean="0"/>
          </a:p>
          <a:p>
            <a:endParaRPr lang="en-US" dirty="0" smtClean="0"/>
          </a:p>
          <a:p>
            <a:r>
              <a:rPr lang="en-US" dirty="0" smtClean="0"/>
              <a:t>Missouri Revised Statutes</a:t>
            </a:r>
          </a:p>
          <a:p>
            <a:r>
              <a:rPr lang="en-US" dirty="0" smtClean="0">
                <a:hlinkClick r:id="rId5"/>
              </a:rPr>
              <a:t>www.revisor.mo.gov</a:t>
            </a:r>
            <a:endParaRPr lang="en-US" dirty="0" smtClean="0"/>
          </a:p>
          <a:p>
            <a:endParaRPr lang="en-US" dirty="0"/>
          </a:p>
        </p:txBody>
      </p:sp>
      <p:pic>
        <p:nvPicPr>
          <p:cNvPr id="14" name="Picture Placeholder 13">
            <a:extLst>
              <a:ext uri="{FF2B5EF4-FFF2-40B4-BE49-F238E27FC236}">
                <a16:creationId xmlns:a16="http://schemas.microsoft.com/office/drawing/2014/main" id="{154E75D6-0FFE-48B6-86CC-41B5333FFB82}"/>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tretch>
            <a:fillRect/>
          </a:stretch>
        </p:blipFill>
        <p:spPr>
          <a:xfrm>
            <a:off x="6004801" y="396056"/>
            <a:ext cx="4007207" cy="6098441"/>
          </a:xfrm>
          <a:effectLst>
            <a:softEdge rad="38100"/>
          </a:effectLst>
        </p:spPr>
      </p:pic>
      <p:sp>
        <p:nvSpPr>
          <p:cNvPr id="7" name="Slide Number Placeholder 6">
            <a:extLst>
              <a:ext uri="{FF2B5EF4-FFF2-40B4-BE49-F238E27FC236}">
                <a16:creationId xmlns:a16="http://schemas.microsoft.com/office/drawing/2014/main" id="{D46CE1B1-2E2C-4B06-8877-30EBF3F152FF}"/>
              </a:ext>
            </a:extLst>
          </p:cNvPr>
          <p:cNvSpPr>
            <a:spLocks noGrp="1"/>
          </p:cNvSpPr>
          <p:nvPr>
            <p:ph type="sldNum" sz="quarter" idx="12"/>
          </p:nvPr>
        </p:nvSpPr>
        <p:spPr/>
        <p:txBody>
          <a:bodyPr/>
          <a:lstStyle/>
          <a:p>
            <a:fld id="{3CE5352E-9B9F-4EDC-8769-7FA3D3F814C7}" type="slidenum">
              <a:rPr lang="en-US" smtClean="0"/>
              <a:pPr/>
              <a:t>34</a:t>
            </a:fld>
            <a:endParaRPr lang="en-US" dirty="0"/>
          </a:p>
        </p:txBody>
      </p:sp>
    </p:spTree>
    <p:extLst>
      <p:ext uri="{BB962C8B-B14F-4D97-AF65-F5344CB8AC3E}">
        <p14:creationId xmlns:p14="http://schemas.microsoft.com/office/powerpoint/2010/main" val="30157838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35</a:t>
            </a:fld>
            <a:endParaRPr lang="en-US" noProof="0" dirty="0"/>
          </a:p>
        </p:txBody>
      </p:sp>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72" y="581891"/>
            <a:ext cx="11680992" cy="6073810"/>
          </a:xfrm>
          <a:prstGeom prst="rect">
            <a:avLst/>
          </a:prstGeom>
          <a:effectLst>
            <a:softEdge rad="38100"/>
          </a:effectLst>
        </p:spPr>
      </p:pic>
      <p:sp>
        <p:nvSpPr>
          <p:cNvPr id="7" name="Down Arrow 6"/>
          <p:cNvSpPr/>
          <p:nvPr/>
        </p:nvSpPr>
        <p:spPr>
          <a:xfrm>
            <a:off x="7453746" y="443346"/>
            <a:ext cx="304800" cy="97905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29011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45" y="465298"/>
            <a:ext cx="11209937" cy="5592625"/>
          </a:xfrm>
          <a:prstGeom prst="rect">
            <a:avLst/>
          </a:prstGeom>
          <a:effectLst>
            <a:softEdge rad="38100"/>
          </a:effectLst>
        </p:spPr>
      </p:pic>
      <p:sp>
        <p:nvSpPr>
          <p:cNvPr id="4" name="Slide Number Placeholder 3"/>
          <p:cNvSpPr>
            <a:spLocks noGrp="1"/>
          </p:cNvSpPr>
          <p:nvPr>
            <p:ph type="sldNum" sz="quarter" idx="12"/>
          </p:nvPr>
        </p:nvSpPr>
        <p:spPr/>
        <p:txBody>
          <a:bodyPr/>
          <a:lstStyle/>
          <a:p>
            <a:fld id="{3CE5352E-9B9F-4EDC-8769-7FA3D3F814C7}" type="slidenum">
              <a:rPr lang="en-US" noProof="0" smtClean="0"/>
              <a:t>36</a:t>
            </a:fld>
            <a:endParaRPr lang="en-US" noProof="0" dirty="0"/>
          </a:p>
        </p:txBody>
      </p:sp>
      <p:sp>
        <p:nvSpPr>
          <p:cNvPr id="6" name="Oval 5"/>
          <p:cNvSpPr/>
          <p:nvPr/>
        </p:nvSpPr>
        <p:spPr>
          <a:xfrm>
            <a:off x="4405745" y="2761673"/>
            <a:ext cx="2087418" cy="609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132317" y="4359564"/>
            <a:ext cx="4365791" cy="9421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60530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37</a:t>
            </a:fld>
            <a:endParaRPr lang="en-US" noProof="0" dirty="0"/>
          </a:p>
        </p:txBody>
      </p:sp>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36" y="628969"/>
            <a:ext cx="11209937" cy="5283755"/>
          </a:xfrm>
          <a:prstGeom prst="rect">
            <a:avLst/>
          </a:prstGeom>
          <a:effectLst>
            <a:softEdge rad="38100"/>
          </a:effectLst>
        </p:spPr>
      </p:pic>
      <p:cxnSp>
        <p:nvCxnSpPr>
          <p:cNvPr id="7" name="Straight Arrow Connector 6"/>
          <p:cNvCxnSpPr/>
          <p:nvPr/>
        </p:nvCxnSpPr>
        <p:spPr>
          <a:xfrm flipH="1">
            <a:off x="969819" y="4886037"/>
            <a:ext cx="960581" cy="3325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30400" y="4777784"/>
            <a:ext cx="1727200" cy="369332"/>
          </a:xfrm>
          <a:prstGeom prst="rect">
            <a:avLst/>
          </a:prstGeom>
          <a:noFill/>
        </p:spPr>
        <p:txBody>
          <a:bodyPr wrap="square" rtlCol="0">
            <a:spAutoFit/>
          </a:bodyPr>
          <a:lstStyle/>
          <a:p>
            <a:r>
              <a:rPr lang="en-US" dirty="0" smtClean="0">
                <a:solidFill>
                  <a:srgbClr val="FF0000"/>
                </a:solidFill>
              </a:rPr>
              <a:t>Click Here</a:t>
            </a:r>
            <a:endParaRPr lang="en-US" dirty="0">
              <a:solidFill>
                <a:srgbClr val="FF0000"/>
              </a:solidFill>
            </a:endParaRPr>
          </a:p>
        </p:txBody>
      </p:sp>
    </p:spTree>
    <p:extLst>
      <p:ext uri="{BB962C8B-B14F-4D97-AF65-F5344CB8AC3E}">
        <p14:creationId xmlns:p14="http://schemas.microsoft.com/office/powerpoint/2010/main" val="3170758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38</a:t>
            </a:fld>
            <a:endParaRPr lang="en-US" noProof="0" dirty="0"/>
          </a:p>
        </p:txBody>
      </p:sp>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36" y="881737"/>
            <a:ext cx="11691194" cy="4983354"/>
          </a:xfrm>
          <a:prstGeom prst="rect">
            <a:avLst/>
          </a:prstGeom>
          <a:effectLst>
            <a:softEdge rad="38100"/>
          </a:effectLst>
        </p:spPr>
      </p:pic>
      <p:cxnSp>
        <p:nvCxnSpPr>
          <p:cNvPr id="7" name="Straight Arrow Connector 6"/>
          <p:cNvCxnSpPr/>
          <p:nvPr/>
        </p:nvCxnSpPr>
        <p:spPr>
          <a:xfrm flipH="1">
            <a:off x="8026401" y="534577"/>
            <a:ext cx="720435" cy="3471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746836" y="319573"/>
            <a:ext cx="1727200" cy="369332"/>
          </a:xfrm>
          <a:prstGeom prst="rect">
            <a:avLst/>
          </a:prstGeom>
          <a:noFill/>
        </p:spPr>
        <p:txBody>
          <a:bodyPr wrap="square" rtlCol="0">
            <a:spAutoFit/>
          </a:bodyPr>
          <a:lstStyle/>
          <a:p>
            <a:r>
              <a:rPr lang="en-US" dirty="0" smtClean="0">
                <a:solidFill>
                  <a:srgbClr val="FF0000"/>
                </a:solidFill>
              </a:rPr>
              <a:t>Click Here</a:t>
            </a:r>
            <a:endParaRPr lang="en-US" dirty="0">
              <a:solidFill>
                <a:srgbClr val="FF0000"/>
              </a:solidFill>
            </a:endParaRPr>
          </a:p>
        </p:txBody>
      </p:sp>
    </p:spTree>
    <p:extLst>
      <p:ext uri="{BB962C8B-B14F-4D97-AF65-F5344CB8AC3E}">
        <p14:creationId xmlns:p14="http://schemas.microsoft.com/office/powerpoint/2010/main" val="5097409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39</a:t>
            </a:fld>
            <a:endParaRPr lang="en-US" noProof="0" dirty="0"/>
          </a:p>
        </p:txBody>
      </p:sp>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36" y="1306119"/>
            <a:ext cx="11691194" cy="4134589"/>
          </a:xfrm>
          <a:prstGeom prst="rect">
            <a:avLst/>
          </a:prstGeom>
          <a:effectLst>
            <a:softEdge rad="38100"/>
          </a:effectLst>
        </p:spPr>
      </p:pic>
    </p:spTree>
    <p:extLst>
      <p:ext uri="{BB962C8B-B14F-4D97-AF65-F5344CB8AC3E}">
        <p14:creationId xmlns:p14="http://schemas.microsoft.com/office/powerpoint/2010/main" val="754648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35022" y="1556426"/>
            <a:ext cx="4879318" cy="885217"/>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EA325F2-7A9D-4CD2-BC2A-E62618D9D0D9}"/>
              </a:ext>
            </a:extLst>
          </p:cNvPr>
          <p:cNvSpPr>
            <a:spLocks noGrp="1"/>
          </p:cNvSpPr>
          <p:nvPr>
            <p:ph type="title"/>
          </p:nvPr>
        </p:nvSpPr>
        <p:spPr>
          <a:xfrm>
            <a:off x="830127" y="1556425"/>
            <a:ext cx="4584212" cy="881827"/>
          </a:xfrm>
        </p:spPr>
        <p:txBody>
          <a:bodyPr/>
          <a:lstStyle/>
          <a:p>
            <a:r>
              <a:rPr lang="en-US" dirty="0" smtClean="0"/>
              <a:t>What is a Fiscal Note?</a:t>
            </a:r>
            <a:endParaRPr lang="en-US" dirty="0"/>
          </a:p>
        </p:txBody>
      </p:sp>
      <p:sp>
        <p:nvSpPr>
          <p:cNvPr id="4" name="Text Placeholder 3">
            <a:extLst>
              <a:ext uri="{FF2B5EF4-FFF2-40B4-BE49-F238E27FC236}">
                <a16:creationId xmlns:a16="http://schemas.microsoft.com/office/drawing/2014/main" id="{DE0D5F10-D404-44BB-9FA3-BB375B5A7876}"/>
              </a:ext>
            </a:extLst>
          </p:cNvPr>
          <p:cNvSpPr>
            <a:spLocks noGrp="1"/>
          </p:cNvSpPr>
          <p:nvPr>
            <p:ph type="body" idx="1"/>
          </p:nvPr>
        </p:nvSpPr>
        <p:spPr>
          <a:xfrm>
            <a:off x="830127" y="2545450"/>
            <a:ext cx="4584212" cy="825824"/>
          </a:xfrm>
        </p:spPr>
        <p:txBody>
          <a:bodyPr>
            <a:normAutofit/>
          </a:bodyPr>
          <a:lstStyle/>
          <a:p>
            <a:endParaRPr lang="en-US" dirty="0" smtClean="0"/>
          </a:p>
          <a:p>
            <a:r>
              <a:rPr lang="en-US" sz="2400" dirty="0" smtClean="0"/>
              <a:t>A Fiscal Note is a:</a:t>
            </a:r>
            <a:endParaRPr lang="en-US" sz="2400" dirty="0"/>
          </a:p>
        </p:txBody>
      </p:sp>
      <p:sp>
        <p:nvSpPr>
          <p:cNvPr id="8" name="Text Placeholder 7">
            <a:extLst>
              <a:ext uri="{FF2B5EF4-FFF2-40B4-BE49-F238E27FC236}">
                <a16:creationId xmlns:a16="http://schemas.microsoft.com/office/drawing/2014/main" id="{CE7DC52B-CC70-4061-93ED-F4C2DD548EB5}"/>
              </a:ext>
            </a:extLst>
          </p:cNvPr>
          <p:cNvSpPr>
            <a:spLocks noGrp="1"/>
          </p:cNvSpPr>
          <p:nvPr>
            <p:ph type="body" idx="13"/>
          </p:nvPr>
        </p:nvSpPr>
        <p:spPr>
          <a:xfrm>
            <a:off x="830127" y="3305242"/>
            <a:ext cx="4584212" cy="1745768"/>
          </a:xfrm>
        </p:spPr>
        <p:txBody>
          <a:bodyPr>
            <a:normAutofit/>
          </a:bodyPr>
          <a:lstStyle/>
          <a:p>
            <a:r>
              <a:rPr lang="en-US" sz="1800" dirty="0" smtClean="0"/>
              <a:t>Statutorily required;</a:t>
            </a:r>
            <a:endParaRPr lang="en-US" sz="1800" dirty="0"/>
          </a:p>
          <a:p>
            <a:r>
              <a:rPr lang="en-US" sz="1800" dirty="0" smtClean="0"/>
              <a:t>Unbiased;</a:t>
            </a:r>
          </a:p>
          <a:p>
            <a:r>
              <a:rPr lang="en-US" sz="1800" dirty="0" smtClean="0"/>
              <a:t>Estimate of </a:t>
            </a:r>
            <a:r>
              <a:rPr lang="en-US" sz="1800" u="sng" dirty="0" smtClean="0"/>
              <a:t>direct</a:t>
            </a:r>
            <a:r>
              <a:rPr lang="en-US" sz="1800" dirty="0" smtClean="0"/>
              <a:t> impact;</a:t>
            </a:r>
            <a:endParaRPr lang="en-US" sz="1800" dirty="0"/>
          </a:p>
          <a:p>
            <a:r>
              <a:rPr lang="en-US" sz="1800" dirty="0" smtClean="0"/>
              <a:t>Available to the public.</a:t>
            </a:r>
            <a:endParaRPr lang="en-US" sz="1800" dirty="0"/>
          </a:p>
          <a:p>
            <a:endParaRPr lang="en-US" dirty="0"/>
          </a:p>
        </p:txBody>
      </p:sp>
      <p:sp>
        <p:nvSpPr>
          <p:cNvPr id="7" name="Slide Number Placeholder 6">
            <a:extLst>
              <a:ext uri="{FF2B5EF4-FFF2-40B4-BE49-F238E27FC236}">
                <a16:creationId xmlns:a16="http://schemas.microsoft.com/office/drawing/2014/main" id="{3EBE5032-BBDB-454D-8B28-8882C52280A1}"/>
              </a:ext>
            </a:extLst>
          </p:cNvPr>
          <p:cNvSpPr>
            <a:spLocks noGrp="1"/>
          </p:cNvSpPr>
          <p:nvPr>
            <p:ph type="sldNum" sz="quarter" idx="12"/>
          </p:nvPr>
        </p:nvSpPr>
        <p:spPr/>
        <p:txBody>
          <a:bodyPr/>
          <a:lstStyle/>
          <a:p>
            <a:fld id="{3CE5352E-9B9F-4EDC-8769-7FA3D3F814C7}" type="slidenum">
              <a:rPr lang="en-US" smtClean="0"/>
              <a:t>4</a:t>
            </a:fld>
            <a:endParaRPr lang="en-US" dirty="0"/>
          </a:p>
        </p:txBody>
      </p:sp>
      <p:pic>
        <p:nvPicPr>
          <p:cNvPr id="5" name="Picture Placeholder 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488" r="14488"/>
          <a:stretch>
            <a:fillRect/>
          </a:stretch>
        </p:blipFill>
        <p:spPr/>
      </p:pic>
    </p:spTree>
    <p:extLst>
      <p:ext uri="{BB962C8B-B14F-4D97-AF65-F5344CB8AC3E}">
        <p14:creationId xmlns:p14="http://schemas.microsoft.com/office/powerpoint/2010/main" val="10834718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40</a:t>
            </a:fld>
            <a:endParaRPr lang="en-US" noProof="0" dirty="0"/>
          </a:p>
        </p:txBody>
      </p:sp>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44" y="218113"/>
            <a:ext cx="11626412" cy="6073810"/>
          </a:xfrm>
          <a:prstGeom prst="rect">
            <a:avLst/>
          </a:prstGeom>
          <a:effectLst>
            <a:softEdge rad="38100"/>
          </a:effectLst>
        </p:spPr>
      </p:pic>
      <p:sp>
        <p:nvSpPr>
          <p:cNvPr id="6" name="Down Arrow 5"/>
          <p:cNvSpPr/>
          <p:nvPr/>
        </p:nvSpPr>
        <p:spPr>
          <a:xfrm rot="2140367">
            <a:off x="8231891" y="859379"/>
            <a:ext cx="327968" cy="113495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86704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41</a:t>
            </a:fld>
            <a:endParaRPr lang="en-US" noProof="0" dirty="0"/>
          </a:p>
        </p:txBody>
      </p:sp>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44" y="1036948"/>
            <a:ext cx="11626412" cy="4436140"/>
          </a:xfrm>
          <a:prstGeom prst="rect">
            <a:avLst/>
          </a:prstGeom>
          <a:effectLst>
            <a:softEdge rad="38100"/>
          </a:effectLst>
        </p:spPr>
      </p:pic>
      <p:sp>
        <p:nvSpPr>
          <p:cNvPr id="6" name="Oval 5"/>
          <p:cNvSpPr/>
          <p:nvPr/>
        </p:nvSpPr>
        <p:spPr>
          <a:xfrm>
            <a:off x="5726544" y="2152072"/>
            <a:ext cx="2198255" cy="9421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3287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42</a:t>
            </a:fld>
            <a:endParaRPr lang="en-US" noProof="0" dirty="0"/>
          </a:p>
        </p:txBody>
      </p:sp>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22" y="1187345"/>
            <a:ext cx="11626412" cy="4153818"/>
          </a:xfrm>
          <a:prstGeom prst="rect">
            <a:avLst/>
          </a:prstGeom>
          <a:effectLst>
            <a:softEdge rad="38100"/>
          </a:effectLst>
        </p:spPr>
      </p:pic>
      <p:cxnSp>
        <p:nvCxnSpPr>
          <p:cNvPr id="6" name="Straight Arrow Connector 5"/>
          <p:cNvCxnSpPr/>
          <p:nvPr/>
        </p:nvCxnSpPr>
        <p:spPr>
          <a:xfrm flipH="1">
            <a:off x="4858330" y="3991550"/>
            <a:ext cx="498761" cy="4421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950692" y="3663198"/>
            <a:ext cx="1727200" cy="369332"/>
          </a:xfrm>
          <a:prstGeom prst="rect">
            <a:avLst/>
          </a:prstGeom>
          <a:noFill/>
        </p:spPr>
        <p:txBody>
          <a:bodyPr wrap="square" rtlCol="0">
            <a:spAutoFit/>
          </a:bodyPr>
          <a:lstStyle/>
          <a:p>
            <a:r>
              <a:rPr lang="en-US" dirty="0" smtClean="0">
                <a:solidFill>
                  <a:srgbClr val="FF0000"/>
                </a:solidFill>
              </a:rPr>
              <a:t>Click Here</a:t>
            </a:r>
            <a:endParaRPr lang="en-US" dirty="0">
              <a:solidFill>
                <a:srgbClr val="FF0000"/>
              </a:solidFill>
            </a:endParaRPr>
          </a:p>
        </p:txBody>
      </p:sp>
    </p:spTree>
    <p:extLst>
      <p:ext uri="{BB962C8B-B14F-4D97-AF65-F5344CB8AC3E}">
        <p14:creationId xmlns:p14="http://schemas.microsoft.com/office/powerpoint/2010/main" val="19287179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154E75D6-0FFE-48B6-86CC-41B5333FF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44" y="570329"/>
            <a:ext cx="11626412" cy="5369378"/>
          </a:xfrm>
          <a:prstGeom prst="rect">
            <a:avLst/>
          </a:prstGeom>
          <a:effectLst>
            <a:softEdge rad="38100"/>
          </a:effectLst>
        </p:spPr>
      </p:pic>
      <p:sp>
        <p:nvSpPr>
          <p:cNvPr id="4" name="Slide Number Placeholder 3"/>
          <p:cNvSpPr>
            <a:spLocks noGrp="1"/>
          </p:cNvSpPr>
          <p:nvPr>
            <p:ph type="sldNum" sz="quarter" idx="12"/>
          </p:nvPr>
        </p:nvSpPr>
        <p:spPr/>
        <p:txBody>
          <a:bodyPr/>
          <a:lstStyle/>
          <a:p>
            <a:fld id="{3CE5352E-9B9F-4EDC-8769-7FA3D3F814C7}" type="slidenum">
              <a:rPr lang="en-US" noProof="0" smtClean="0"/>
              <a:t>43</a:t>
            </a:fld>
            <a:endParaRPr lang="en-US" noProof="0" dirty="0"/>
          </a:p>
        </p:txBody>
      </p:sp>
      <p:sp>
        <p:nvSpPr>
          <p:cNvPr id="6" name="Oval 5"/>
          <p:cNvSpPr/>
          <p:nvPr/>
        </p:nvSpPr>
        <p:spPr>
          <a:xfrm>
            <a:off x="9587346" y="1995055"/>
            <a:ext cx="1939636" cy="6280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96621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179AA3B4-DDB4-4B2A-B234-DE5CD2E340D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8724" y="291830"/>
            <a:ext cx="11274552" cy="6108970"/>
          </a:xfrm>
        </p:spPr>
      </p:pic>
      <p:sp>
        <p:nvSpPr>
          <p:cNvPr id="4" name="Title 3">
            <a:extLst>
              <a:ext uri="{FF2B5EF4-FFF2-40B4-BE49-F238E27FC236}">
                <a16:creationId xmlns:a16="http://schemas.microsoft.com/office/drawing/2014/main" id="{BA1A0A4F-F62B-4411-8D3E-82A00A1F480D}"/>
              </a:ext>
            </a:extLst>
          </p:cNvPr>
          <p:cNvSpPr>
            <a:spLocks noGrp="1"/>
          </p:cNvSpPr>
          <p:nvPr>
            <p:ph type="ctrTitle"/>
          </p:nvPr>
        </p:nvSpPr>
        <p:spPr>
          <a:xfrm>
            <a:off x="458724" y="3238251"/>
            <a:ext cx="11274552" cy="1348720"/>
          </a:xfrm>
        </p:spPr>
        <p:txBody>
          <a:bodyPr/>
          <a:lstStyle/>
          <a:p>
            <a:r>
              <a:rPr lang="en-US" dirty="0"/>
              <a:t>Thank you!</a:t>
            </a:r>
          </a:p>
        </p:txBody>
      </p:sp>
      <p:sp>
        <p:nvSpPr>
          <p:cNvPr id="5" name="Subtitle 4">
            <a:extLst>
              <a:ext uri="{FF2B5EF4-FFF2-40B4-BE49-F238E27FC236}">
                <a16:creationId xmlns:a16="http://schemas.microsoft.com/office/drawing/2014/main" id="{6752B999-CAEB-49BE-835B-3CF1107C4A4E}"/>
              </a:ext>
            </a:extLst>
          </p:cNvPr>
          <p:cNvSpPr>
            <a:spLocks noGrp="1"/>
          </p:cNvSpPr>
          <p:nvPr>
            <p:ph type="subTitle" idx="1"/>
          </p:nvPr>
        </p:nvSpPr>
        <p:spPr/>
        <p:txBody>
          <a:bodyPr/>
          <a:lstStyle/>
          <a:p>
            <a:r>
              <a:rPr lang="en-US" dirty="0" smtClean="0"/>
              <a:t>Jessica Harris</a:t>
            </a:r>
            <a:endParaRPr lang="en-US" dirty="0"/>
          </a:p>
        </p:txBody>
      </p:sp>
      <p:sp>
        <p:nvSpPr>
          <p:cNvPr id="7" name="Text Placeholder 6">
            <a:extLst>
              <a:ext uri="{FF2B5EF4-FFF2-40B4-BE49-F238E27FC236}">
                <a16:creationId xmlns:a16="http://schemas.microsoft.com/office/drawing/2014/main" id="{C685B246-8C76-4D5B-BE88-82AB21F8FF2D}"/>
              </a:ext>
            </a:extLst>
          </p:cNvPr>
          <p:cNvSpPr>
            <a:spLocks noGrp="1"/>
          </p:cNvSpPr>
          <p:nvPr>
            <p:ph type="body" sz="quarter" idx="16"/>
          </p:nvPr>
        </p:nvSpPr>
        <p:spPr>
          <a:xfrm>
            <a:off x="4534613" y="5323465"/>
            <a:ext cx="3384000" cy="280500"/>
          </a:xfrm>
        </p:spPr>
        <p:txBody>
          <a:bodyPr/>
          <a:lstStyle/>
          <a:p>
            <a:r>
              <a:rPr lang="en-US" dirty="0" smtClean="0"/>
              <a:t>Jessica.Harris@lr.mo.gov</a:t>
            </a:r>
            <a:endParaRPr lang="en-US" dirty="0"/>
          </a:p>
        </p:txBody>
      </p:sp>
      <p:sp>
        <p:nvSpPr>
          <p:cNvPr id="9" name="Text Placeholder 8">
            <a:extLst>
              <a:ext uri="{FF2B5EF4-FFF2-40B4-BE49-F238E27FC236}">
                <a16:creationId xmlns:a16="http://schemas.microsoft.com/office/drawing/2014/main" id="{2E186949-D27F-4D51-97AE-6BD792B73D09}"/>
              </a:ext>
            </a:extLst>
          </p:cNvPr>
          <p:cNvSpPr>
            <a:spLocks noGrp="1"/>
          </p:cNvSpPr>
          <p:nvPr>
            <p:ph type="body" sz="quarter" idx="18"/>
          </p:nvPr>
        </p:nvSpPr>
        <p:spPr>
          <a:xfrm>
            <a:off x="4746000" y="5751358"/>
            <a:ext cx="2700000" cy="280500"/>
          </a:xfrm>
        </p:spPr>
        <p:txBody>
          <a:bodyPr/>
          <a:lstStyle/>
          <a:p>
            <a:r>
              <a:rPr lang="en-US" dirty="0" smtClean="0"/>
              <a:t>573-751-4143</a:t>
            </a:r>
            <a:endParaRPr lang="en-US" dirty="0"/>
          </a:p>
        </p:txBody>
      </p:sp>
    </p:spTree>
    <p:extLst>
      <p:ext uri="{BB962C8B-B14F-4D97-AF65-F5344CB8AC3E}">
        <p14:creationId xmlns:p14="http://schemas.microsoft.com/office/powerpoint/2010/main" val="2026947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676642" y="457200"/>
            <a:ext cx="4841053" cy="5959475"/>
          </a:xfrm>
        </p:spPr>
      </p:pic>
      <p:sp>
        <p:nvSpPr>
          <p:cNvPr id="7" name="Slide Number Placeholder 6"/>
          <p:cNvSpPr>
            <a:spLocks noGrp="1"/>
          </p:cNvSpPr>
          <p:nvPr>
            <p:ph type="sldNum" sz="quarter" idx="12"/>
          </p:nvPr>
        </p:nvSpPr>
        <p:spPr/>
        <p:txBody>
          <a:bodyPr/>
          <a:lstStyle/>
          <a:p>
            <a:fld id="{3CE5352E-9B9F-4EDC-8769-7FA3D3F814C7}" type="slidenum">
              <a:rPr lang="en-US" noProof="0" smtClean="0"/>
              <a:t>5</a:t>
            </a:fld>
            <a:endParaRPr lang="en-US" noProof="0" dirty="0"/>
          </a:p>
        </p:txBody>
      </p:sp>
      <p:pic>
        <p:nvPicPr>
          <p:cNvPr id="12" name="Picture Placeholder 11"/>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765513" y="457200"/>
            <a:ext cx="4744361" cy="5959475"/>
          </a:xfrm>
        </p:spPr>
      </p:pic>
    </p:spTree>
    <p:extLst>
      <p:ext uri="{BB962C8B-B14F-4D97-AF65-F5344CB8AC3E}">
        <p14:creationId xmlns:p14="http://schemas.microsoft.com/office/powerpoint/2010/main" val="879319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CE5352E-9B9F-4EDC-8769-7FA3D3F814C7}" type="slidenum">
              <a:rPr lang="en-US" noProof="0" smtClean="0"/>
              <a:t>6</a:t>
            </a:fld>
            <a:endParaRPr lang="en-US" noProof="0" dirty="0"/>
          </a:p>
        </p:txBody>
      </p:sp>
      <p:pic>
        <p:nvPicPr>
          <p:cNvPr id="13" name="Picture Placeholder 12"/>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766158" y="457200"/>
            <a:ext cx="4670046" cy="5959475"/>
          </a:xfrm>
        </p:spPr>
      </p:pic>
      <p:pic>
        <p:nvPicPr>
          <p:cNvPr id="14" name="Picture Placeholder 13"/>
          <p:cNvPicPr>
            <a:picLocks noGrp="1" noChangeAspect="1"/>
          </p:cNvPicPr>
          <p:nvPr>
            <p:ph type="pic" sz="quarter" idx="14"/>
          </p:nvPr>
        </p:nvPicPr>
        <p:blipFill>
          <a:blip r:embed="rId3">
            <a:extLst>
              <a:ext uri="{28A0092B-C50C-407E-A947-70E740481C1C}">
                <a14:useLocalDpi xmlns:a14="http://schemas.microsoft.com/office/drawing/2010/main" val="0"/>
              </a:ext>
            </a:extLst>
          </a:blip>
          <a:stretch>
            <a:fillRect/>
          </a:stretch>
        </p:blipFill>
        <p:spPr>
          <a:xfrm>
            <a:off x="6586427" y="457200"/>
            <a:ext cx="4656358" cy="5959475"/>
          </a:xfrm>
        </p:spPr>
      </p:pic>
    </p:spTree>
    <p:extLst>
      <p:ext uri="{BB962C8B-B14F-4D97-AF65-F5344CB8AC3E}">
        <p14:creationId xmlns:p14="http://schemas.microsoft.com/office/powerpoint/2010/main" val="4072805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7</a:t>
            </a:fld>
            <a:endParaRPr lang="en-US" noProof="0" dirty="0"/>
          </a:p>
        </p:txBody>
      </p:sp>
      <p:pic>
        <p:nvPicPr>
          <p:cNvPr id="5" name="Picture Placeholder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158" y="638055"/>
            <a:ext cx="4670046" cy="5597765"/>
          </a:xfrm>
          <a:prstGeom prst="rect">
            <a:avLst/>
          </a:prstGeom>
        </p:spPr>
      </p:pic>
      <p:pic>
        <p:nvPicPr>
          <p:cNvPr id="6" name="Picture Placeholder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287" y="545010"/>
            <a:ext cx="4670046" cy="5783855"/>
          </a:xfrm>
          <a:prstGeom prst="rect">
            <a:avLst/>
          </a:prstGeom>
        </p:spPr>
      </p:pic>
    </p:spTree>
    <p:extLst>
      <p:ext uri="{BB962C8B-B14F-4D97-AF65-F5344CB8AC3E}">
        <p14:creationId xmlns:p14="http://schemas.microsoft.com/office/powerpoint/2010/main" val="3173141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CE5352E-9B9F-4EDC-8769-7FA3D3F814C7}" type="slidenum">
              <a:rPr lang="en-US" noProof="0" smtClean="0"/>
              <a:t>8</a:t>
            </a:fld>
            <a:endParaRPr lang="en-US" noProof="0" dirty="0"/>
          </a:p>
        </p:txBody>
      </p:sp>
      <p:pic>
        <p:nvPicPr>
          <p:cNvPr id="10" name="Picture Placeholder 9"/>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825256" y="939436"/>
            <a:ext cx="4841054" cy="4958058"/>
          </a:xfrm>
        </p:spPr>
      </p:pic>
      <p:sp>
        <p:nvSpPr>
          <p:cNvPr id="7" name="Text Placeholder 6"/>
          <p:cNvSpPr>
            <a:spLocks noGrp="1"/>
          </p:cNvSpPr>
          <p:nvPr>
            <p:ph type="body" idx="13"/>
          </p:nvPr>
        </p:nvSpPr>
        <p:spPr/>
        <p:txBody>
          <a:bodyPr>
            <a:normAutofit/>
          </a:bodyPr>
          <a:lstStyle/>
          <a:p>
            <a:r>
              <a:rPr lang="en-US" sz="1600" dirty="0"/>
              <a:t>By </a:t>
            </a:r>
            <a:r>
              <a:rPr lang="en-US" sz="1600" dirty="0" smtClean="0"/>
              <a:t>Legislators during </a:t>
            </a:r>
            <a:r>
              <a:rPr lang="en-US" sz="1600" dirty="0"/>
              <a:t>floor </a:t>
            </a:r>
            <a:r>
              <a:rPr lang="en-US" sz="1600" dirty="0" smtClean="0"/>
              <a:t>debate and hearings;</a:t>
            </a:r>
            <a:endParaRPr lang="en-US" sz="1600" dirty="0"/>
          </a:p>
          <a:p>
            <a:r>
              <a:rPr lang="en-US" sz="1600" dirty="0" smtClean="0"/>
              <a:t>By Agencies and Appropriation </a:t>
            </a:r>
            <a:r>
              <a:rPr lang="en-US" sz="1600" dirty="0"/>
              <a:t>staff during the budget </a:t>
            </a:r>
            <a:r>
              <a:rPr lang="en-US" sz="1600" dirty="0" smtClean="0"/>
              <a:t>process</a:t>
            </a:r>
            <a:r>
              <a:rPr lang="en-US" sz="1600" dirty="0"/>
              <a:t>;</a:t>
            </a:r>
            <a:endParaRPr lang="en-US" sz="1600" dirty="0" smtClean="0"/>
          </a:p>
          <a:p>
            <a:r>
              <a:rPr lang="en-US" sz="1600" dirty="0"/>
              <a:t>By news entities when reporting on proposed </a:t>
            </a:r>
            <a:r>
              <a:rPr lang="en-US" sz="1600" dirty="0" smtClean="0"/>
              <a:t>legislation;</a:t>
            </a:r>
            <a:endParaRPr lang="en-US" sz="1600" dirty="0"/>
          </a:p>
          <a:p>
            <a:r>
              <a:rPr lang="en-US" sz="1600" dirty="0" smtClean="0"/>
              <a:t>By </a:t>
            </a:r>
            <a:r>
              <a:rPr lang="en-US" sz="1600" dirty="0"/>
              <a:t>the Public.</a:t>
            </a:r>
          </a:p>
        </p:txBody>
      </p:sp>
      <p:sp>
        <p:nvSpPr>
          <p:cNvPr id="9" name="Text Placeholder 3">
            <a:extLst>
              <a:ext uri="{FF2B5EF4-FFF2-40B4-BE49-F238E27FC236}">
                <a16:creationId xmlns:a16="http://schemas.microsoft.com/office/drawing/2014/main" id="{DE0D5F10-D404-44BB-9FA3-BB375B5A7876}"/>
              </a:ext>
            </a:extLst>
          </p:cNvPr>
          <p:cNvSpPr txBox="1">
            <a:spLocks/>
          </p:cNvSpPr>
          <p:nvPr/>
        </p:nvSpPr>
        <p:spPr>
          <a:xfrm>
            <a:off x="6512470" y="1590048"/>
            <a:ext cx="4584212" cy="8008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000" dirty="0" smtClean="0">
                <a:solidFill>
                  <a:schemeClr val="tx2"/>
                </a:solidFill>
              </a:rPr>
              <a:t>Fiscal </a:t>
            </a:r>
            <a:r>
              <a:rPr lang="en-US" sz="2000" dirty="0">
                <a:solidFill>
                  <a:schemeClr val="tx2"/>
                </a:solidFill>
              </a:rPr>
              <a:t>Notes are an important part of the legislative process. Fiscal Notes are used:</a:t>
            </a:r>
          </a:p>
        </p:txBody>
      </p:sp>
      <p:cxnSp>
        <p:nvCxnSpPr>
          <p:cNvPr id="12" name="Straight Connector 11"/>
          <p:cNvCxnSpPr/>
          <p:nvPr/>
        </p:nvCxnSpPr>
        <p:spPr>
          <a:xfrm>
            <a:off x="2364509" y="5523345"/>
            <a:ext cx="10437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062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CE5352E-9B9F-4EDC-8769-7FA3D3F814C7}" type="slidenum">
              <a:rPr lang="en-US" noProof="0" smtClean="0"/>
              <a:t>9</a:t>
            </a:fld>
            <a:endParaRPr lang="en-US" noProof="0" dirty="0"/>
          </a:p>
        </p:txBody>
      </p:sp>
      <p:sp>
        <p:nvSpPr>
          <p:cNvPr id="5" name="Rectangle 4"/>
          <p:cNvSpPr/>
          <p:nvPr/>
        </p:nvSpPr>
        <p:spPr>
          <a:xfrm>
            <a:off x="641478" y="738909"/>
            <a:ext cx="10903977" cy="5218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a:extLst>
              <a:ext uri="{FF2B5EF4-FFF2-40B4-BE49-F238E27FC236}">
                <a16:creationId xmlns:a16="http://schemas.microsoft.com/office/drawing/2014/main" id="{DE0D5F10-D404-44BB-9FA3-BB375B5A7876}"/>
              </a:ext>
            </a:extLst>
          </p:cNvPr>
          <p:cNvSpPr txBox="1">
            <a:spLocks/>
          </p:cNvSpPr>
          <p:nvPr/>
        </p:nvSpPr>
        <p:spPr>
          <a:xfrm>
            <a:off x="6169892" y="2054088"/>
            <a:ext cx="4581236" cy="8497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3600" dirty="0" smtClean="0">
                <a:solidFill>
                  <a:schemeClr val="tx2"/>
                </a:solidFill>
              </a:rPr>
              <a:t>Fiscal Notes are </a:t>
            </a:r>
            <a:r>
              <a:rPr lang="en-US" sz="3600" u="sng" dirty="0" smtClean="0">
                <a:solidFill>
                  <a:schemeClr val="tx2"/>
                </a:solidFill>
              </a:rPr>
              <a:t>not</a:t>
            </a:r>
            <a:r>
              <a:rPr lang="en-US" sz="3600" dirty="0" smtClean="0">
                <a:solidFill>
                  <a:schemeClr val="tx2"/>
                </a:solidFill>
              </a:rPr>
              <a:t>:</a:t>
            </a:r>
            <a:endParaRPr lang="en-US" sz="3600" dirty="0">
              <a:solidFill>
                <a:schemeClr val="tx2"/>
              </a:solidFill>
            </a:endParaRPr>
          </a:p>
        </p:txBody>
      </p:sp>
      <p:sp>
        <p:nvSpPr>
          <p:cNvPr id="7" name="Text Placeholder 6"/>
          <p:cNvSpPr txBox="1">
            <a:spLocks/>
          </p:cNvSpPr>
          <p:nvPr/>
        </p:nvSpPr>
        <p:spPr>
          <a:xfrm>
            <a:off x="6093465" y="2818107"/>
            <a:ext cx="5075277" cy="24676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Estimates of indirect or induced effects;</a:t>
            </a:r>
          </a:p>
          <a:p>
            <a:r>
              <a:rPr lang="en-US" sz="2000" dirty="0" smtClean="0"/>
              <a:t>Budget requests or appropriation amounts;</a:t>
            </a:r>
          </a:p>
          <a:p>
            <a:r>
              <a:rPr lang="en-US" sz="2000" dirty="0" smtClean="0"/>
              <a:t>Opinions on the merits of proposed policies;</a:t>
            </a:r>
          </a:p>
          <a:p>
            <a:r>
              <a:rPr lang="en-US" sz="2000" dirty="0" smtClean="0"/>
              <a:t>Error proof or unalterable.</a:t>
            </a:r>
          </a:p>
          <a:p>
            <a:endParaRPr lang="en-US" sz="1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78" y="738909"/>
            <a:ext cx="5036457" cy="5218546"/>
          </a:xfrm>
          <a:prstGeom prst="rect">
            <a:avLst/>
          </a:prstGeom>
        </p:spPr>
      </p:pic>
    </p:spTree>
    <p:extLst>
      <p:ext uri="{BB962C8B-B14F-4D97-AF65-F5344CB8AC3E}">
        <p14:creationId xmlns:p14="http://schemas.microsoft.com/office/powerpoint/2010/main" val="902235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850888_Retail pitch deck_RVA_v4" id="{8F2882B0-1BFE-4293-BF1B-5E9F7535F411}" vid="{2736E5B9-BA7A-4750-88E9-E7AE6A3F07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17391F-2502-4070-B520-AB23643635E8}">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16c05727-aa75-4e4a-9b5f-8a80a1165891"/>
    <ds:schemaRef ds:uri="71af3243-3dd4-4a8d-8c0d-dd76da1f02a5"/>
    <ds:schemaRef ds:uri="http://www.w3.org/XML/1998/namespace"/>
  </ds:schemaRefs>
</ds:datastoreItem>
</file>

<file path=customXml/itemProps2.xml><?xml version="1.0" encoding="utf-8"?>
<ds:datastoreItem xmlns:ds="http://schemas.openxmlformats.org/officeDocument/2006/customXml" ds:itemID="{52A47430-C725-4DCD-9053-3498D56D74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BED453-9FB1-4982-A2CE-02B1DAF46A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Retail pitch deck</Template>
  <TotalTime>0</TotalTime>
  <Words>1597</Words>
  <Application>Microsoft Office PowerPoint</Application>
  <PresentationFormat>Widescreen</PresentationFormat>
  <Paragraphs>281</Paragraphs>
  <Slides>44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Tahoma</vt:lpstr>
      <vt:lpstr>Wingdings</vt:lpstr>
      <vt:lpstr>Office Theme</vt:lpstr>
      <vt:lpstr>Fiscal Impact Requests</vt:lpstr>
      <vt:lpstr>Response Rate for Senate Bill 676</vt:lpstr>
      <vt:lpstr>About Us</vt:lpstr>
      <vt:lpstr>What is a Fiscal Note?</vt:lpstr>
      <vt:lpstr>PowerPoint Presentation</vt:lpstr>
      <vt:lpstr>PowerPoint Presentation</vt:lpstr>
      <vt:lpstr>PowerPoint Presentation</vt:lpstr>
      <vt:lpstr>PowerPoint Presentation</vt:lpstr>
      <vt:lpstr>PowerPoint Presentation</vt:lpstr>
      <vt:lpstr>Fiscal Note Overview</vt:lpstr>
      <vt:lpstr>What We Do</vt:lpstr>
      <vt:lpstr>Response Time</vt:lpstr>
      <vt:lpstr>Responses that work</vt:lpstr>
      <vt:lpstr>PowerPoint Presentation</vt:lpstr>
      <vt:lpstr>Another Good Response</vt:lpstr>
      <vt:lpstr>PowerPoint Presentation</vt:lpstr>
      <vt:lpstr>Elements of A Good Response</vt:lpstr>
      <vt:lpstr>Other Types of Responses</vt:lpstr>
      <vt:lpstr>PowerPoint Presentation</vt:lpstr>
      <vt:lpstr>How often Are Fiscal Notes needed?</vt:lpstr>
      <vt:lpstr>Welcome to MOLIS</vt:lpstr>
      <vt:lpstr>Register for an Account</vt:lpstr>
      <vt:lpstr>PowerPoint Presentation</vt:lpstr>
      <vt:lpstr>PowerPoint Presentation</vt:lpstr>
      <vt:lpstr>PowerPoint Presentation</vt:lpstr>
      <vt:lpstr>View Legislation - Cover Sheet</vt:lpstr>
      <vt:lpstr>Creating a Response</vt:lpstr>
      <vt:lpstr>PowerPoint Presentation</vt:lpstr>
      <vt:lpstr>PowerPoint Presentation</vt:lpstr>
      <vt:lpstr>Chat Feature</vt:lpstr>
      <vt:lpstr>Bills that Received a Hearing</vt:lpstr>
      <vt:lpstr>Important Dates</vt:lpstr>
      <vt:lpstr>Team Contacts</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2020-08-20T15:03:41Z</dcterms:created>
  <dcterms:modified xsi:type="dcterms:W3CDTF">2020-12-02T20:05:46Z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